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1"/>
    <p:sldMasterId id="2147484207" r:id="rId2"/>
  </p:sldMasterIdLst>
  <p:notesMasterIdLst>
    <p:notesMasterId r:id="rId85"/>
  </p:notesMasterIdLst>
  <p:handoutMasterIdLst>
    <p:handoutMasterId r:id="rId86"/>
  </p:handoutMasterIdLst>
  <p:sldIdLst>
    <p:sldId id="353" r:id="rId3"/>
    <p:sldId id="455" r:id="rId4"/>
    <p:sldId id="969" r:id="rId5"/>
    <p:sldId id="389" r:id="rId6"/>
    <p:sldId id="970" r:id="rId7"/>
    <p:sldId id="1004" r:id="rId8"/>
    <p:sldId id="971" r:id="rId9"/>
    <p:sldId id="972" r:id="rId10"/>
    <p:sldId id="973" r:id="rId11"/>
    <p:sldId id="975" r:id="rId12"/>
    <p:sldId id="976" r:id="rId13"/>
    <p:sldId id="388" r:id="rId14"/>
    <p:sldId id="982" r:id="rId15"/>
    <p:sldId id="983" r:id="rId16"/>
    <p:sldId id="984" r:id="rId17"/>
    <p:sldId id="985" r:id="rId18"/>
    <p:sldId id="986" r:id="rId19"/>
    <p:sldId id="987" r:id="rId20"/>
    <p:sldId id="977" r:id="rId21"/>
    <p:sldId id="978" r:id="rId22"/>
    <p:sldId id="979" r:id="rId23"/>
    <p:sldId id="980" r:id="rId24"/>
    <p:sldId id="981" r:id="rId25"/>
    <p:sldId id="998" r:id="rId26"/>
    <p:sldId id="1009" r:id="rId27"/>
    <p:sldId id="358" r:id="rId28"/>
    <p:sldId id="1010" r:id="rId29"/>
    <p:sldId id="1011" r:id="rId30"/>
    <p:sldId id="466" r:id="rId31"/>
    <p:sldId id="467" r:id="rId32"/>
    <p:sldId id="1074" r:id="rId33"/>
    <p:sldId id="1048" r:id="rId34"/>
    <p:sldId id="1019" r:id="rId35"/>
    <p:sldId id="1020" r:id="rId36"/>
    <p:sldId id="1021" r:id="rId37"/>
    <p:sldId id="1022" r:id="rId38"/>
    <p:sldId id="1024" r:id="rId39"/>
    <p:sldId id="1025" r:id="rId40"/>
    <p:sldId id="1023" r:id="rId41"/>
    <p:sldId id="1034" r:id="rId42"/>
    <p:sldId id="1035" r:id="rId43"/>
    <p:sldId id="1036" r:id="rId44"/>
    <p:sldId id="1037" r:id="rId45"/>
    <p:sldId id="1026" r:id="rId46"/>
    <p:sldId id="1027" r:id="rId47"/>
    <p:sldId id="1038" r:id="rId48"/>
    <p:sldId id="1039" r:id="rId49"/>
    <p:sldId id="1029" r:id="rId50"/>
    <p:sldId id="1041" r:id="rId51"/>
    <p:sldId id="1043" r:id="rId52"/>
    <p:sldId id="1032" r:id="rId53"/>
    <p:sldId id="1042" r:id="rId54"/>
    <p:sldId id="1044" r:id="rId55"/>
    <p:sldId id="1031" r:id="rId56"/>
    <p:sldId id="1046" r:id="rId57"/>
    <p:sldId id="1045" r:id="rId58"/>
    <p:sldId id="1047" r:id="rId59"/>
    <p:sldId id="1049" r:id="rId60"/>
    <p:sldId id="1050" r:id="rId61"/>
    <p:sldId id="1051" r:id="rId62"/>
    <p:sldId id="1052" r:id="rId63"/>
    <p:sldId id="1055" r:id="rId64"/>
    <p:sldId id="1056" r:id="rId65"/>
    <p:sldId id="1057" r:id="rId66"/>
    <p:sldId id="1058" r:id="rId67"/>
    <p:sldId id="1059" r:id="rId68"/>
    <p:sldId id="1060" r:id="rId69"/>
    <p:sldId id="1061" r:id="rId70"/>
    <p:sldId id="1053" r:id="rId71"/>
    <p:sldId id="1054" r:id="rId72"/>
    <p:sldId id="1062" r:id="rId73"/>
    <p:sldId id="1063" r:id="rId74"/>
    <p:sldId id="1065" r:id="rId75"/>
    <p:sldId id="1066" r:id="rId76"/>
    <p:sldId id="1068" r:id="rId77"/>
    <p:sldId id="1067" r:id="rId78"/>
    <p:sldId id="1069" r:id="rId79"/>
    <p:sldId id="1070" r:id="rId80"/>
    <p:sldId id="1064" r:id="rId81"/>
    <p:sldId id="1071" r:id="rId82"/>
    <p:sldId id="1072" r:id="rId83"/>
    <p:sldId id="1073" r:id="rId8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80A"/>
    <a:srgbClr val="FFC20F"/>
    <a:srgbClr val="01AC8F"/>
    <a:srgbClr val="FFC20B"/>
    <a:srgbClr val="D53B01"/>
    <a:srgbClr val="107C10"/>
    <a:srgbClr val="FFFFFF"/>
    <a:srgbClr val="B4009E"/>
    <a:srgbClr val="5C005C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005D3-1218-4BC9-8A4C-3EB3AFF1C983}" v="29" dt="2023-11-06T14:45:55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7798" autoAdjust="0"/>
  </p:normalViewPr>
  <p:slideViewPr>
    <p:cSldViewPr>
      <p:cViewPr varScale="1">
        <p:scale>
          <a:sx n="74" d="100"/>
          <a:sy n="74" d="100"/>
        </p:scale>
        <p:origin x="474" y="7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9D18B-10A7-48F1-B371-4343CBD35CB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9DF41977-43FC-48A9-AE70-461F26C9E2BA}">
      <dgm:prSet phldrT="[Texto]"/>
      <dgm:spPr/>
      <dgm:t>
        <a:bodyPr/>
        <a:lstStyle/>
        <a:p>
          <a:r>
            <a:rPr lang="pt-BR" dirty="0"/>
            <a:t>Validação</a:t>
          </a:r>
        </a:p>
      </dgm:t>
    </dgm:pt>
    <dgm:pt modelId="{526304BA-571D-41FE-9D8C-75054BFB8868}" type="parTrans" cxnId="{5A760258-25CE-4B6F-9780-C38636DB8181}">
      <dgm:prSet/>
      <dgm:spPr/>
      <dgm:t>
        <a:bodyPr/>
        <a:lstStyle/>
        <a:p>
          <a:endParaRPr lang="pt-BR"/>
        </a:p>
      </dgm:t>
    </dgm:pt>
    <dgm:pt modelId="{DA031FE7-C178-4054-8379-60CA28C9A5BC}" type="sibTrans" cxnId="{5A760258-25CE-4B6F-9780-C38636DB8181}">
      <dgm:prSet/>
      <dgm:spPr/>
      <dgm:t>
        <a:bodyPr/>
        <a:lstStyle/>
        <a:p>
          <a:endParaRPr lang="pt-BR"/>
        </a:p>
      </dgm:t>
    </dgm:pt>
    <dgm:pt modelId="{5177A198-67FE-480F-AB34-C47B2824AD5D}">
      <dgm:prSet phldrT="[Texto]"/>
      <dgm:spPr/>
      <dgm:t>
        <a:bodyPr/>
        <a:lstStyle/>
        <a:p>
          <a:r>
            <a:rPr lang="pt-BR" dirty="0"/>
            <a:t>Verificação</a:t>
          </a:r>
        </a:p>
      </dgm:t>
    </dgm:pt>
    <dgm:pt modelId="{FA8402FE-958E-4E31-84FF-6F8BD8280B94}" type="parTrans" cxnId="{3872C842-3EC1-4A76-89E8-B5E329FA573E}">
      <dgm:prSet/>
      <dgm:spPr/>
      <dgm:t>
        <a:bodyPr/>
        <a:lstStyle/>
        <a:p>
          <a:endParaRPr lang="pt-BR"/>
        </a:p>
      </dgm:t>
    </dgm:pt>
    <dgm:pt modelId="{44ECBAF0-F35E-46D8-81C4-123A96E25DD8}" type="sibTrans" cxnId="{3872C842-3EC1-4A76-89E8-B5E329FA573E}">
      <dgm:prSet/>
      <dgm:spPr/>
      <dgm:t>
        <a:bodyPr/>
        <a:lstStyle/>
        <a:p>
          <a:endParaRPr lang="pt-BR"/>
        </a:p>
      </dgm:t>
    </dgm:pt>
    <dgm:pt modelId="{9534D142-C009-4E2B-9313-2A2BD8A096A1}" type="pres">
      <dgm:prSet presAssocID="{C989D18B-10A7-48F1-B371-4343CBD35CB9}" presName="Name0" presStyleCnt="0">
        <dgm:presLayoutVars>
          <dgm:chMax val="7"/>
          <dgm:chPref val="7"/>
          <dgm:dir/>
        </dgm:presLayoutVars>
      </dgm:prSet>
      <dgm:spPr/>
    </dgm:pt>
    <dgm:pt modelId="{B20EA25D-E987-4BE8-8BAE-491C685EB29F}" type="pres">
      <dgm:prSet presAssocID="{C989D18B-10A7-48F1-B371-4343CBD35CB9}" presName="Name1" presStyleCnt="0"/>
      <dgm:spPr/>
    </dgm:pt>
    <dgm:pt modelId="{38A33BC0-5286-4492-AA3E-A11FE95B3783}" type="pres">
      <dgm:prSet presAssocID="{C989D18B-10A7-48F1-B371-4343CBD35CB9}" presName="cycle" presStyleCnt="0"/>
      <dgm:spPr/>
    </dgm:pt>
    <dgm:pt modelId="{8547AAF3-5656-4651-8AEB-0E245013F591}" type="pres">
      <dgm:prSet presAssocID="{C989D18B-10A7-48F1-B371-4343CBD35CB9}" presName="srcNode" presStyleLbl="node1" presStyleIdx="0" presStyleCnt="2"/>
      <dgm:spPr/>
    </dgm:pt>
    <dgm:pt modelId="{32CDE09C-8FD6-4D64-888B-8672AFC890D6}" type="pres">
      <dgm:prSet presAssocID="{C989D18B-10A7-48F1-B371-4343CBD35CB9}" presName="conn" presStyleLbl="parChTrans1D2" presStyleIdx="0" presStyleCnt="1"/>
      <dgm:spPr/>
    </dgm:pt>
    <dgm:pt modelId="{2EC8C522-3DD8-449B-9F39-ED758A0174DF}" type="pres">
      <dgm:prSet presAssocID="{C989D18B-10A7-48F1-B371-4343CBD35CB9}" presName="extraNode" presStyleLbl="node1" presStyleIdx="0" presStyleCnt="2"/>
      <dgm:spPr/>
    </dgm:pt>
    <dgm:pt modelId="{930B5B21-2859-4745-829F-FF13D9DE933F}" type="pres">
      <dgm:prSet presAssocID="{C989D18B-10A7-48F1-B371-4343CBD35CB9}" presName="dstNode" presStyleLbl="node1" presStyleIdx="0" presStyleCnt="2"/>
      <dgm:spPr/>
    </dgm:pt>
    <dgm:pt modelId="{08FA1E86-E454-4FBB-83A2-ED1C2C954068}" type="pres">
      <dgm:prSet presAssocID="{9DF41977-43FC-48A9-AE70-461F26C9E2BA}" presName="text_1" presStyleLbl="node1" presStyleIdx="0" presStyleCnt="2">
        <dgm:presLayoutVars>
          <dgm:bulletEnabled val="1"/>
        </dgm:presLayoutVars>
      </dgm:prSet>
      <dgm:spPr/>
    </dgm:pt>
    <dgm:pt modelId="{611A7F79-191C-4DB9-99FF-5FC4F7DF0AAA}" type="pres">
      <dgm:prSet presAssocID="{9DF41977-43FC-48A9-AE70-461F26C9E2BA}" presName="accent_1" presStyleCnt="0"/>
      <dgm:spPr/>
    </dgm:pt>
    <dgm:pt modelId="{EAE7001A-4418-4DB5-B942-77F73864D34C}" type="pres">
      <dgm:prSet presAssocID="{9DF41977-43FC-48A9-AE70-461F26C9E2BA}" presName="accentRepeatNode" presStyleLbl="solidFgAcc1" presStyleIdx="0" presStyleCnt="2"/>
      <dgm:spPr/>
    </dgm:pt>
    <dgm:pt modelId="{876F8422-A14D-4369-A6E3-F6AEB293D1AE}" type="pres">
      <dgm:prSet presAssocID="{5177A198-67FE-480F-AB34-C47B2824AD5D}" presName="text_2" presStyleLbl="node1" presStyleIdx="1" presStyleCnt="2">
        <dgm:presLayoutVars>
          <dgm:bulletEnabled val="1"/>
        </dgm:presLayoutVars>
      </dgm:prSet>
      <dgm:spPr/>
    </dgm:pt>
    <dgm:pt modelId="{D9801F20-CB3E-4630-A6C2-DD910EB9EF13}" type="pres">
      <dgm:prSet presAssocID="{5177A198-67FE-480F-AB34-C47B2824AD5D}" presName="accent_2" presStyleCnt="0"/>
      <dgm:spPr/>
    </dgm:pt>
    <dgm:pt modelId="{19417B22-83E4-440F-9CED-F9AFE804DB82}" type="pres">
      <dgm:prSet presAssocID="{5177A198-67FE-480F-AB34-C47B2824AD5D}" presName="accentRepeatNode" presStyleLbl="solidFgAcc1" presStyleIdx="1" presStyleCnt="2"/>
      <dgm:spPr/>
    </dgm:pt>
  </dgm:ptLst>
  <dgm:cxnLst>
    <dgm:cxn modelId="{8BAB7A0F-1479-4289-A625-5A63A114EE34}" type="presOf" srcId="{DA031FE7-C178-4054-8379-60CA28C9A5BC}" destId="{32CDE09C-8FD6-4D64-888B-8672AFC890D6}" srcOrd="0" destOrd="0" presId="urn:microsoft.com/office/officeart/2008/layout/VerticalCurvedList"/>
    <dgm:cxn modelId="{3872C842-3EC1-4A76-89E8-B5E329FA573E}" srcId="{C989D18B-10A7-48F1-B371-4343CBD35CB9}" destId="{5177A198-67FE-480F-AB34-C47B2824AD5D}" srcOrd="1" destOrd="0" parTransId="{FA8402FE-958E-4E31-84FF-6F8BD8280B94}" sibTransId="{44ECBAF0-F35E-46D8-81C4-123A96E25DD8}"/>
    <dgm:cxn modelId="{97EF9773-755C-4A27-9B2E-03D5BDBB14B3}" type="presOf" srcId="{9DF41977-43FC-48A9-AE70-461F26C9E2BA}" destId="{08FA1E86-E454-4FBB-83A2-ED1C2C954068}" srcOrd="0" destOrd="0" presId="urn:microsoft.com/office/officeart/2008/layout/VerticalCurvedList"/>
    <dgm:cxn modelId="{2DE06A57-884F-4871-9363-F4D396DE4417}" type="presOf" srcId="{C989D18B-10A7-48F1-B371-4343CBD35CB9}" destId="{9534D142-C009-4E2B-9313-2A2BD8A096A1}" srcOrd="0" destOrd="0" presId="urn:microsoft.com/office/officeart/2008/layout/VerticalCurvedList"/>
    <dgm:cxn modelId="{5A760258-25CE-4B6F-9780-C38636DB8181}" srcId="{C989D18B-10A7-48F1-B371-4343CBD35CB9}" destId="{9DF41977-43FC-48A9-AE70-461F26C9E2BA}" srcOrd="0" destOrd="0" parTransId="{526304BA-571D-41FE-9D8C-75054BFB8868}" sibTransId="{DA031FE7-C178-4054-8379-60CA28C9A5BC}"/>
    <dgm:cxn modelId="{6667DB98-167A-4978-9D23-D32846F10E5A}" type="presOf" srcId="{5177A198-67FE-480F-AB34-C47B2824AD5D}" destId="{876F8422-A14D-4369-A6E3-F6AEB293D1AE}" srcOrd="0" destOrd="0" presId="urn:microsoft.com/office/officeart/2008/layout/VerticalCurvedList"/>
    <dgm:cxn modelId="{03DBB387-4AA5-4BE8-8381-A3C7741C6650}" type="presParOf" srcId="{9534D142-C009-4E2B-9313-2A2BD8A096A1}" destId="{B20EA25D-E987-4BE8-8BAE-491C685EB29F}" srcOrd="0" destOrd="0" presId="urn:microsoft.com/office/officeart/2008/layout/VerticalCurvedList"/>
    <dgm:cxn modelId="{D4356D74-AE30-4546-B01B-538B24C77F7B}" type="presParOf" srcId="{B20EA25D-E987-4BE8-8BAE-491C685EB29F}" destId="{38A33BC0-5286-4492-AA3E-A11FE95B3783}" srcOrd="0" destOrd="0" presId="urn:microsoft.com/office/officeart/2008/layout/VerticalCurvedList"/>
    <dgm:cxn modelId="{4C663E3D-9F67-4911-8B9F-8CEBB77C6317}" type="presParOf" srcId="{38A33BC0-5286-4492-AA3E-A11FE95B3783}" destId="{8547AAF3-5656-4651-8AEB-0E245013F591}" srcOrd="0" destOrd="0" presId="urn:microsoft.com/office/officeart/2008/layout/VerticalCurvedList"/>
    <dgm:cxn modelId="{18351830-827C-454B-8AB5-BC73122A430A}" type="presParOf" srcId="{38A33BC0-5286-4492-AA3E-A11FE95B3783}" destId="{32CDE09C-8FD6-4D64-888B-8672AFC890D6}" srcOrd="1" destOrd="0" presId="urn:microsoft.com/office/officeart/2008/layout/VerticalCurvedList"/>
    <dgm:cxn modelId="{85FA9AA5-2FF0-4464-89CA-5327F9D4CAB2}" type="presParOf" srcId="{38A33BC0-5286-4492-AA3E-A11FE95B3783}" destId="{2EC8C522-3DD8-449B-9F39-ED758A0174DF}" srcOrd="2" destOrd="0" presId="urn:microsoft.com/office/officeart/2008/layout/VerticalCurvedList"/>
    <dgm:cxn modelId="{4A1B8005-A838-45F4-9A9C-3B1D120C0665}" type="presParOf" srcId="{38A33BC0-5286-4492-AA3E-A11FE95B3783}" destId="{930B5B21-2859-4745-829F-FF13D9DE933F}" srcOrd="3" destOrd="0" presId="urn:microsoft.com/office/officeart/2008/layout/VerticalCurvedList"/>
    <dgm:cxn modelId="{78F128E8-3BEB-477A-977E-3EFD6DE33C1F}" type="presParOf" srcId="{B20EA25D-E987-4BE8-8BAE-491C685EB29F}" destId="{08FA1E86-E454-4FBB-83A2-ED1C2C954068}" srcOrd="1" destOrd="0" presId="urn:microsoft.com/office/officeart/2008/layout/VerticalCurvedList"/>
    <dgm:cxn modelId="{598587D4-E201-490A-9389-81ADFFDC368E}" type="presParOf" srcId="{B20EA25D-E987-4BE8-8BAE-491C685EB29F}" destId="{611A7F79-191C-4DB9-99FF-5FC4F7DF0AAA}" srcOrd="2" destOrd="0" presId="urn:microsoft.com/office/officeart/2008/layout/VerticalCurvedList"/>
    <dgm:cxn modelId="{3A6D51A1-6A80-4152-90F9-2D060D06DA91}" type="presParOf" srcId="{611A7F79-191C-4DB9-99FF-5FC4F7DF0AAA}" destId="{EAE7001A-4418-4DB5-B942-77F73864D34C}" srcOrd="0" destOrd="0" presId="urn:microsoft.com/office/officeart/2008/layout/VerticalCurvedList"/>
    <dgm:cxn modelId="{1C3F3B96-FC70-4D3A-9B35-04124E5969DA}" type="presParOf" srcId="{B20EA25D-E987-4BE8-8BAE-491C685EB29F}" destId="{876F8422-A14D-4369-A6E3-F6AEB293D1AE}" srcOrd="3" destOrd="0" presId="urn:microsoft.com/office/officeart/2008/layout/VerticalCurvedList"/>
    <dgm:cxn modelId="{73CFA853-3D33-417E-94A8-1C6702B19C56}" type="presParOf" srcId="{B20EA25D-E987-4BE8-8BAE-491C685EB29F}" destId="{D9801F20-CB3E-4630-A6C2-DD910EB9EF13}" srcOrd="4" destOrd="0" presId="urn:microsoft.com/office/officeart/2008/layout/VerticalCurvedList"/>
    <dgm:cxn modelId="{AA6EBE1E-D803-46DF-8798-FE82F4A4AB8E}" type="presParOf" srcId="{D9801F20-CB3E-4630-A6C2-DD910EB9EF13}" destId="{19417B22-83E4-440F-9CED-F9AFE804DB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0D342-7F10-4F82-9F06-19E8515EFB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CDDA4619-7104-4F77-9914-C00D87F9716A}">
      <dgm:prSet phldrT="[Texto]"/>
      <dgm:spPr/>
      <dgm:t>
        <a:bodyPr/>
        <a:lstStyle/>
        <a:p>
          <a:r>
            <a:rPr lang="pt-BR" dirty="0"/>
            <a:t>Estáticas</a:t>
          </a:r>
        </a:p>
      </dgm:t>
    </dgm:pt>
    <dgm:pt modelId="{AA0B02B1-9925-407D-BDC1-838C24741880}" type="parTrans" cxnId="{9CCF0A0D-AB90-4A93-A388-6BE79B49453F}">
      <dgm:prSet/>
      <dgm:spPr/>
      <dgm:t>
        <a:bodyPr/>
        <a:lstStyle/>
        <a:p>
          <a:endParaRPr lang="pt-BR"/>
        </a:p>
      </dgm:t>
    </dgm:pt>
    <dgm:pt modelId="{9FCA2D77-C758-45CB-B548-3AB9CFCE2395}" type="sibTrans" cxnId="{9CCF0A0D-AB90-4A93-A388-6BE79B49453F}">
      <dgm:prSet/>
      <dgm:spPr/>
      <dgm:t>
        <a:bodyPr/>
        <a:lstStyle/>
        <a:p>
          <a:endParaRPr lang="pt-BR"/>
        </a:p>
      </dgm:t>
    </dgm:pt>
    <dgm:pt modelId="{7A9A52C4-C72E-40ED-9A7F-A7C281B9ABA5}">
      <dgm:prSet phldrT="[Texto]"/>
      <dgm:spPr/>
      <dgm:t>
        <a:bodyPr/>
        <a:lstStyle/>
        <a:p>
          <a:r>
            <a:rPr lang="pt-BR" dirty="0"/>
            <a:t>Dinâmicas</a:t>
          </a:r>
        </a:p>
      </dgm:t>
    </dgm:pt>
    <dgm:pt modelId="{B5A256FB-EF70-4000-B8C8-E5F0EF9D081F}" type="parTrans" cxnId="{F94ED65E-4DD0-4536-8311-9BC060F8DDD0}">
      <dgm:prSet/>
      <dgm:spPr/>
      <dgm:t>
        <a:bodyPr/>
        <a:lstStyle/>
        <a:p>
          <a:endParaRPr lang="pt-BR"/>
        </a:p>
      </dgm:t>
    </dgm:pt>
    <dgm:pt modelId="{76D293EB-9C84-4010-8B49-6E644498AF3D}" type="sibTrans" cxnId="{F94ED65E-4DD0-4536-8311-9BC060F8DDD0}">
      <dgm:prSet/>
      <dgm:spPr/>
      <dgm:t>
        <a:bodyPr/>
        <a:lstStyle/>
        <a:p>
          <a:endParaRPr lang="pt-BR"/>
        </a:p>
      </dgm:t>
    </dgm:pt>
    <dgm:pt modelId="{07A35829-1148-4052-A640-FEFBF3C94555}" type="pres">
      <dgm:prSet presAssocID="{A3E0D342-7F10-4F82-9F06-19E8515EFBDB}" presName="Name0" presStyleCnt="0">
        <dgm:presLayoutVars>
          <dgm:chMax val="7"/>
          <dgm:chPref val="7"/>
          <dgm:dir/>
        </dgm:presLayoutVars>
      </dgm:prSet>
      <dgm:spPr/>
    </dgm:pt>
    <dgm:pt modelId="{22B9D383-DC3A-4664-8AEE-BA5ED5D54EBB}" type="pres">
      <dgm:prSet presAssocID="{A3E0D342-7F10-4F82-9F06-19E8515EFBDB}" presName="Name1" presStyleCnt="0"/>
      <dgm:spPr/>
    </dgm:pt>
    <dgm:pt modelId="{C88A9867-09C3-44F5-B022-F84DEB7F9446}" type="pres">
      <dgm:prSet presAssocID="{A3E0D342-7F10-4F82-9F06-19E8515EFBDB}" presName="cycle" presStyleCnt="0"/>
      <dgm:spPr/>
    </dgm:pt>
    <dgm:pt modelId="{1E44C65B-4C4B-4097-84F5-48B5018491A1}" type="pres">
      <dgm:prSet presAssocID="{A3E0D342-7F10-4F82-9F06-19E8515EFBDB}" presName="srcNode" presStyleLbl="node1" presStyleIdx="0" presStyleCnt="2"/>
      <dgm:spPr/>
    </dgm:pt>
    <dgm:pt modelId="{8CD13C7D-76FA-4710-AFA6-9EA4F3277C9D}" type="pres">
      <dgm:prSet presAssocID="{A3E0D342-7F10-4F82-9F06-19E8515EFBDB}" presName="conn" presStyleLbl="parChTrans1D2" presStyleIdx="0" presStyleCnt="1"/>
      <dgm:spPr/>
    </dgm:pt>
    <dgm:pt modelId="{ED795ABB-CDCB-4A36-B772-A8AA55875633}" type="pres">
      <dgm:prSet presAssocID="{A3E0D342-7F10-4F82-9F06-19E8515EFBDB}" presName="extraNode" presStyleLbl="node1" presStyleIdx="0" presStyleCnt="2"/>
      <dgm:spPr/>
    </dgm:pt>
    <dgm:pt modelId="{C899ADAC-8CE8-4A12-A37D-A31CE7FBAFAE}" type="pres">
      <dgm:prSet presAssocID="{A3E0D342-7F10-4F82-9F06-19E8515EFBDB}" presName="dstNode" presStyleLbl="node1" presStyleIdx="0" presStyleCnt="2"/>
      <dgm:spPr/>
    </dgm:pt>
    <dgm:pt modelId="{253B678C-A1BF-4887-B460-619324B43D82}" type="pres">
      <dgm:prSet presAssocID="{CDDA4619-7104-4F77-9914-C00D87F9716A}" presName="text_1" presStyleLbl="node1" presStyleIdx="0" presStyleCnt="2">
        <dgm:presLayoutVars>
          <dgm:bulletEnabled val="1"/>
        </dgm:presLayoutVars>
      </dgm:prSet>
      <dgm:spPr/>
    </dgm:pt>
    <dgm:pt modelId="{21E81165-D9A0-4687-BF37-8FA500A90DA1}" type="pres">
      <dgm:prSet presAssocID="{CDDA4619-7104-4F77-9914-C00D87F9716A}" presName="accent_1" presStyleCnt="0"/>
      <dgm:spPr/>
    </dgm:pt>
    <dgm:pt modelId="{612F96AB-B108-4B42-AE15-DE499B583C8F}" type="pres">
      <dgm:prSet presAssocID="{CDDA4619-7104-4F77-9914-C00D87F9716A}" presName="accentRepeatNode" presStyleLbl="solidFgAcc1" presStyleIdx="0" presStyleCnt="2"/>
      <dgm:spPr/>
    </dgm:pt>
    <dgm:pt modelId="{654221F3-CB69-493B-9056-9EF288DDCE4F}" type="pres">
      <dgm:prSet presAssocID="{7A9A52C4-C72E-40ED-9A7F-A7C281B9ABA5}" presName="text_2" presStyleLbl="node1" presStyleIdx="1" presStyleCnt="2">
        <dgm:presLayoutVars>
          <dgm:bulletEnabled val="1"/>
        </dgm:presLayoutVars>
      </dgm:prSet>
      <dgm:spPr/>
    </dgm:pt>
    <dgm:pt modelId="{CF9C2446-80CB-404C-9CBE-0FCA8E32BE86}" type="pres">
      <dgm:prSet presAssocID="{7A9A52C4-C72E-40ED-9A7F-A7C281B9ABA5}" presName="accent_2" presStyleCnt="0"/>
      <dgm:spPr/>
    </dgm:pt>
    <dgm:pt modelId="{8C1EE7DD-3A04-4697-8A98-87B85E6A961B}" type="pres">
      <dgm:prSet presAssocID="{7A9A52C4-C72E-40ED-9A7F-A7C281B9ABA5}" presName="accentRepeatNode" presStyleLbl="solidFgAcc1" presStyleIdx="1" presStyleCnt="2"/>
      <dgm:spPr/>
    </dgm:pt>
  </dgm:ptLst>
  <dgm:cxnLst>
    <dgm:cxn modelId="{9CCF0A0D-AB90-4A93-A388-6BE79B49453F}" srcId="{A3E0D342-7F10-4F82-9F06-19E8515EFBDB}" destId="{CDDA4619-7104-4F77-9914-C00D87F9716A}" srcOrd="0" destOrd="0" parTransId="{AA0B02B1-9925-407D-BDC1-838C24741880}" sibTransId="{9FCA2D77-C758-45CB-B548-3AB9CFCE2395}"/>
    <dgm:cxn modelId="{8DDB8810-2AD6-4289-8FDF-9175C5A4749B}" type="presOf" srcId="{A3E0D342-7F10-4F82-9F06-19E8515EFBDB}" destId="{07A35829-1148-4052-A640-FEFBF3C94555}" srcOrd="0" destOrd="0" presId="urn:microsoft.com/office/officeart/2008/layout/VerticalCurvedList"/>
    <dgm:cxn modelId="{2AF4BE5D-DE7E-4D04-8F4F-1735CAD12D5E}" type="presOf" srcId="{7A9A52C4-C72E-40ED-9A7F-A7C281B9ABA5}" destId="{654221F3-CB69-493B-9056-9EF288DDCE4F}" srcOrd="0" destOrd="0" presId="urn:microsoft.com/office/officeart/2008/layout/VerticalCurvedList"/>
    <dgm:cxn modelId="{F94ED65E-4DD0-4536-8311-9BC060F8DDD0}" srcId="{A3E0D342-7F10-4F82-9F06-19E8515EFBDB}" destId="{7A9A52C4-C72E-40ED-9A7F-A7C281B9ABA5}" srcOrd="1" destOrd="0" parTransId="{B5A256FB-EF70-4000-B8C8-E5F0EF9D081F}" sibTransId="{76D293EB-9C84-4010-8B49-6E644498AF3D}"/>
    <dgm:cxn modelId="{1CE8BD89-D864-4D15-9C8F-32F4A7C35C72}" type="presOf" srcId="{CDDA4619-7104-4F77-9914-C00D87F9716A}" destId="{253B678C-A1BF-4887-B460-619324B43D82}" srcOrd="0" destOrd="0" presId="urn:microsoft.com/office/officeart/2008/layout/VerticalCurvedList"/>
    <dgm:cxn modelId="{461371EF-D4F5-4924-AE94-7992999F1850}" type="presOf" srcId="{9FCA2D77-C758-45CB-B548-3AB9CFCE2395}" destId="{8CD13C7D-76FA-4710-AFA6-9EA4F3277C9D}" srcOrd="0" destOrd="0" presId="urn:microsoft.com/office/officeart/2008/layout/VerticalCurvedList"/>
    <dgm:cxn modelId="{5F6910D5-1725-418E-B071-9073037732B4}" type="presParOf" srcId="{07A35829-1148-4052-A640-FEFBF3C94555}" destId="{22B9D383-DC3A-4664-8AEE-BA5ED5D54EBB}" srcOrd="0" destOrd="0" presId="urn:microsoft.com/office/officeart/2008/layout/VerticalCurvedList"/>
    <dgm:cxn modelId="{946A0BE3-F41E-4AA6-A501-E6A5AF614FE5}" type="presParOf" srcId="{22B9D383-DC3A-4664-8AEE-BA5ED5D54EBB}" destId="{C88A9867-09C3-44F5-B022-F84DEB7F9446}" srcOrd="0" destOrd="0" presId="urn:microsoft.com/office/officeart/2008/layout/VerticalCurvedList"/>
    <dgm:cxn modelId="{5E26C2E2-88D6-4EBC-909F-597880C8B2C9}" type="presParOf" srcId="{C88A9867-09C3-44F5-B022-F84DEB7F9446}" destId="{1E44C65B-4C4B-4097-84F5-48B5018491A1}" srcOrd="0" destOrd="0" presId="urn:microsoft.com/office/officeart/2008/layout/VerticalCurvedList"/>
    <dgm:cxn modelId="{F19E8665-8A8E-4915-917B-A7CFD749F1FB}" type="presParOf" srcId="{C88A9867-09C3-44F5-B022-F84DEB7F9446}" destId="{8CD13C7D-76FA-4710-AFA6-9EA4F3277C9D}" srcOrd="1" destOrd="0" presId="urn:microsoft.com/office/officeart/2008/layout/VerticalCurvedList"/>
    <dgm:cxn modelId="{D3BB9ECC-6E0B-48DC-8C9D-8BE68E4B4351}" type="presParOf" srcId="{C88A9867-09C3-44F5-B022-F84DEB7F9446}" destId="{ED795ABB-CDCB-4A36-B772-A8AA55875633}" srcOrd="2" destOrd="0" presId="urn:microsoft.com/office/officeart/2008/layout/VerticalCurvedList"/>
    <dgm:cxn modelId="{EB01B188-7830-41D4-9653-E856B6D28284}" type="presParOf" srcId="{C88A9867-09C3-44F5-B022-F84DEB7F9446}" destId="{C899ADAC-8CE8-4A12-A37D-A31CE7FBAFAE}" srcOrd="3" destOrd="0" presId="urn:microsoft.com/office/officeart/2008/layout/VerticalCurvedList"/>
    <dgm:cxn modelId="{5664BF1F-46BF-4DCF-A70D-FB4D22F7B3B9}" type="presParOf" srcId="{22B9D383-DC3A-4664-8AEE-BA5ED5D54EBB}" destId="{253B678C-A1BF-4887-B460-619324B43D82}" srcOrd="1" destOrd="0" presId="urn:microsoft.com/office/officeart/2008/layout/VerticalCurvedList"/>
    <dgm:cxn modelId="{8893BF23-543F-40AF-9975-1F9B6A099E64}" type="presParOf" srcId="{22B9D383-DC3A-4664-8AEE-BA5ED5D54EBB}" destId="{21E81165-D9A0-4687-BF37-8FA500A90DA1}" srcOrd="2" destOrd="0" presId="urn:microsoft.com/office/officeart/2008/layout/VerticalCurvedList"/>
    <dgm:cxn modelId="{8DE7D6FF-BE61-4D61-AAF6-EC89B723544C}" type="presParOf" srcId="{21E81165-D9A0-4687-BF37-8FA500A90DA1}" destId="{612F96AB-B108-4B42-AE15-DE499B583C8F}" srcOrd="0" destOrd="0" presId="urn:microsoft.com/office/officeart/2008/layout/VerticalCurvedList"/>
    <dgm:cxn modelId="{54DA53FB-DD45-4C5B-B86B-997E6D87D190}" type="presParOf" srcId="{22B9D383-DC3A-4664-8AEE-BA5ED5D54EBB}" destId="{654221F3-CB69-493B-9056-9EF288DDCE4F}" srcOrd="3" destOrd="0" presId="urn:microsoft.com/office/officeart/2008/layout/VerticalCurvedList"/>
    <dgm:cxn modelId="{D8C2EC97-BBEA-47E4-AD95-FFC3AB741B72}" type="presParOf" srcId="{22B9D383-DC3A-4664-8AEE-BA5ED5D54EBB}" destId="{CF9C2446-80CB-404C-9CBE-0FCA8E32BE86}" srcOrd="4" destOrd="0" presId="urn:microsoft.com/office/officeart/2008/layout/VerticalCurvedList"/>
    <dgm:cxn modelId="{C5B31703-2DA2-42CA-B07A-2AD06C6CD5D9}" type="presParOf" srcId="{CF9C2446-80CB-404C-9CBE-0FCA8E32BE86}" destId="{8C1EE7DD-3A04-4697-8A98-87B85E6A96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E0D342-7F10-4F82-9F06-19E8515EFB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CDDA4619-7104-4F77-9914-C00D87F9716A}">
      <dgm:prSet phldrT="[Texto]"/>
      <dgm:spPr/>
      <dgm:t>
        <a:bodyPr/>
        <a:lstStyle/>
        <a:p>
          <a:r>
            <a:rPr lang="pt-BR" dirty="0"/>
            <a:t>Defeito	</a:t>
          </a:r>
        </a:p>
      </dgm:t>
    </dgm:pt>
    <dgm:pt modelId="{AA0B02B1-9925-407D-BDC1-838C24741880}" type="parTrans" cxnId="{9CCF0A0D-AB90-4A93-A388-6BE79B49453F}">
      <dgm:prSet/>
      <dgm:spPr/>
      <dgm:t>
        <a:bodyPr/>
        <a:lstStyle/>
        <a:p>
          <a:endParaRPr lang="pt-BR"/>
        </a:p>
      </dgm:t>
    </dgm:pt>
    <dgm:pt modelId="{9FCA2D77-C758-45CB-B548-3AB9CFCE2395}" type="sibTrans" cxnId="{9CCF0A0D-AB90-4A93-A388-6BE79B49453F}">
      <dgm:prSet/>
      <dgm:spPr/>
      <dgm:t>
        <a:bodyPr/>
        <a:lstStyle/>
        <a:p>
          <a:endParaRPr lang="pt-BR"/>
        </a:p>
      </dgm:t>
    </dgm:pt>
    <dgm:pt modelId="{7A9A52C4-C72E-40ED-9A7F-A7C281B9ABA5}">
      <dgm:prSet phldrT="[Texto]"/>
      <dgm:spPr/>
      <dgm:t>
        <a:bodyPr/>
        <a:lstStyle/>
        <a:p>
          <a:r>
            <a:rPr lang="pt-BR" dirty="0"/>
            <a:t>Erro</a:t>
          </a:r>
        </a:p>
      </dgm:t>
    </dgm:pt>
    <dgm:pt modelId="{B5A256FB-EF70-4000-B8C8-E5F0EF9D081F}" type="parTrans" cxnId="{F94ED65E-4DD0-4536-8311-9BC060F8DDD0}">
      <dgm:prSet/>
      <dgm:spPr/>
      <dgm:t>
        <a:bodyPr/>
        <a:lstStyle/>
        <a:p>
          <a:endParaRPr lang="pt-BR"/>
        </a:p>
      </dgm:t>
    </dgm:pt>
    <dgm:pt modelId="{76D293EB-9C84-4010-8B49-6E644498AF3D}" type="sibTrans" cxnId="{F94ED65E-4DD0-4536-8311-9BC060F8DDD0}">
      <dgm:prSet/>
      <dgm:spPr/>
      <dgm:t>
        <a:bodyPr/>
        <a:lstStyle/>
        <a:p>
          <a:endParaRPr lang="pt-BR"/>
        </a:p>
      </dgm:t>
    </dgm:pt>
    <dgm:pt modelId="{4A69B2CF-D818-4EF0-A4B3-6F77E526F28B}">
      <dgm:prSet phldrT="[Texto]"/>
      <dgm:spPr/>
      <dgm:t>
        <a:bodyPr/>
        <a:lstStyle/>
        <a:p>
          <a:r>
            <a:rPr lang="pt-BR" dirty="0"/>
            <a:t>Falha</a:t>
          </a:r>
        </a:p>
      </dgm:t>
    </dgm:pt>
    <dgm:pt modelId="{E74DC178-7A09-478C-B4A8-FED7F086256E}" type="parTrans" cxnId="{D1A898E8-05B1-48F9-8DC2-F4802930D21C}">
      <dgm:prSet/>
      <dgm:spPr/>
      <dgm:t>
        <a:bodyPr/>
        <a:lstStyle/>
        <a:p>
          <a:endParaRPr lang="pt-BR"/>
        </a:p>
      </dgm:t>
    </dgm:pt>
    <dgm:pt modelId="{13AC139E-8720-47F2-887C-5D28153B2AEA}" type="sibTrans" cxnId="{D1A898E8-05B1-48F9-8DC2-F4802930D21C}">
      <dgm:prSet/>
      <dgm:spPr/>
      <dgm:t>
        <a:bodyPr/>
        <a:lstStyle/>
        <a:p>
          <a:endParaRPr lang="pt-BR"/>
        </a:p>
      </dgm:t>
    </dgm:pt>
    <dgm:pt modelId="{07A35829-1148-4052-A640-FEFBF3C94555}" type="pres">
      <dgm:prSet presAssocID="{A3E0D342-7F10-4F82-9F06-19E8515EFBDB}" presName="Name0" presStyleCnt="0">
        <dgm:presLayoutVars>
          <dgm:chMax val="7"/>
          <dgm:chPref val="7"/>
          <dgm:dir/>
        </dgm:presLayoutVars>
      </dgm:prSet>
      <dgm:spPr/>
    </dgm:pt>
    <dgm:pt modelId="{22B9D383-DC3A-4664-8AEE-BA5ED5D54EBB}" type="pres">
      <dgm:prSet presAssocID="{A3E0D342-7F10-4F82-9F06-19E8515EFBDB}" presName="Name1" presStyleCnt="0"/>
      <dgm:spPr/>
    </dgm:pt>
    <dgm:pt modelId="{C88A9867-09C3-44F5-B022-F84DEB7F9446}" type="pres">
      <dgm:prSet presAssocID="{A3E0D342-7F10-4F82-9F06-19E8515EFBDB}" presName="cycle" presStyleCnt="0"/>
      <dgm:spPr/>
    </dgm:pt>
    <dgm:pt modelId="{1E44C65B-4C4B-4097-84F5-48B5018491A1}" type="pres">
      <dgm:prSet presAssocID="{A3E0D342-7F10-4F82-9F06-19E8515EFBDB}" presName="srcNode" presStyleLbl="node1" presStyleIdx="0" presStyleCnt="3"/>
      <dgm:spPr/>
    </dgm:pt>
    <dgm:pt modelId="{8CD13C7D-76FA-4710-AFA6-9EA4F3277C9D}" type="pres">
      <dgm:prSet presAssocID="{A3E0D342-7F10-4F82-9F06-19E8515EFBDB}" presName="conn" presStyleLbl="parChTrans1D2" presStyleIdx="0" presStyleCnt="1"/>
      <dgm:spPr/>
    </dgm:pt>
    <dgm:pt modelId="{ED795ABB-CDCB-4A36-B772-A8AA55875633}" type="pres">
      <dgm:prSet presAssocID="{A3E0D342-7F10-4F82-9F06-19E8515EFBDB}" presName="extraNode" presStyleLbl="node1" presStyleIdx="0" presStyleCnt="3"/>
      <dgm:spPr/>
    </dgm:pt>
    <dgm:pt modelId="{C899ADAC-8CE8-4A12-A37D-A31CE7FBAFAE}" type="pres">
      <dgm:prSet presAssocID="{A3E0D342-7F10-4F82-9F06-19E8515EFBDB}" presName="dstNode" presStyleLbl="node1" presStyleIdx="0" presStyleCnt="3"/>
      <dgm:spPr/>
    </dgm:pt>
    <dgm:pt modelId="{253B678C-A1BF-4887-B460-619324B43D82}" type="pres">
      <dgm:prSet presAssocID="{CDDA4619-7104-4F77-9914-C00D87F9716A}" presName="text_1" presStyleLbl="node1" presStyleIdx="0" presStyleCnt="3">
        <dgm:presLayoutVars>
          <dgm:bulletEnabled val="1"/>
        </dgm:presLayoutVars>
      </dgm:prSet>
      <dgm:spPr/>
    </dgm:pt>
    <dgm:pt modelId="{21E81165-D9A0-4687-BF37-8FA500A90DA1}" type="pres">
      <dgm:prSet presAssocID="{CDDA4619-7104-4F77-9914-C00D87F9716A}" presName="accent_1" presStyleCnt="0"/>
      <dgm:spPr/>
    </dgm:pt>
    <dgm:pt modelId="{612F96AB-B108-4B42-AE15-DE499B583C8F}" type="pres">
      <dgm:prSet presAssocID="{CDDA4619-7104-4F77-9914-C00D87F9716A}" presName="accentRepeatNode" presStyleLbl="solidFgAcc1" presStyleIdx="0" presStyleCnt="3"/>
      <dgm:spPr/>
    </dgm:pt>
    <dgm:pt modelId="{654221F3-CB69-493B-9056-9EF288DDCE4F}" type="pres">
      <dgm:prSet presAssocID="{7A9A52C4-C72E-40ED-9A7F-A7C281B9ABA5}" presName="text_2" presStyleLbl="node1" presStyleIdx="1" presStyleCnt="3">
        <dgm:presLayoutVars>
          <dgm:bulletEnabled val="1"/>
        </dgm:presLayoutVars>
      </dgm:prSet>
      <dgm:spPr/>
    </dgm:pt>
    <dgm:pt modelId="{CF9C2446-80CB-404C-9CBE-0FCA8E32BE86}" type="pres">
      <dgm:prSet presAssocID="{7A9A52C4-C72E-40ED-9A7F-A7C281B9ABA5}" presName="accent_2" presStyleCnt="0"/>
      <dgm:spPr/>
    </dgm:pt>
    <dgm:pt modelId="{8C1EE7DD-3A04-4697-8A98-87B85E6A961B}" type="pres">
      <dgm:prSet presAssocID="{7A9A52C4-C72E-40ED-9A7F-A7C281B9ABA5}" presName="accentRepeatNode" presStyleLbl="solidFgAcc1" presStyleIdx="1" presStyleCnt="3"/>
      <dgm:spPr/>
    </dgm:pt>
    <dgm:pt modelId="{8F68F89E-9C32-4677-9254-51FA973BF2E9}" type="pres">
      <dgm:prSet presAssocID="{4A69B2CF-D818-4EF0-A4B3-6F77E526F28B}" presName="text_3" presStyleLbl="node1" presStyleIdx="2" presStyleCnt="3">
        <dgm:presLayoutVars>
          <dgm:bulletEnabled val="1"/>
        </dgm:presLayoutVars>
      </dgm:prSet>
      <dgm:spPr/>
    </dgm:pt>
    <dgm:pt modelId="{8391D8AD-97D9-409D-8A62-CE97EC54C547}" type="pres">
      <dgm:prSet presAssocID="{4A69B2CF-D818-4EF0-A4B3-6F77E526F28B}" presName="accent_3" presStyleCnt="0"/>
      <dgm:spPr/>
    </dgm:pt>
    <dgm:pt modelId="{252D1022-BFB9-461A-A9AB-C73172A49753}" type="pres">
      <dgm:prSet presAssocID="{4A69B2CF-D818-4EF0-A4B3-6F77E526F28B}" presName="accentRepeatNode" presStyleLbl="solidFgAcc1" presStyleIdx="2" presStyleCnt="3"/>
      <dgm:spPr/>
    </dgm:pt>
  </dgm:ptLst>
  <dgm:cxnLst>
    <dgm:cxn modelId="{9CCF0A0D-AB90-4A93-A388-6BE79B49453F}" srcId="{A3E0D342-7F10-4F82-9F06-19E8515EFBDB}" destId="{CDDA4619-7104-4F77-9914-C00D87F9716A}" srcOrd="0" destOrd="0" parTransId="{AA0B02B1-9925-407D-BDC1-838C24741880}" sibTransId="{9FCA2D77-C758-45CB-B548-3AB9CFCE2395}"/>
    <dgm:cxn modelId="{8DDB8810-2AD6-4289-8FDF-9175C5A4749B}" type="presOf" srcId="{A3E0D342-7F10-4F82-9F06-19E8515EFBDB}" destId="{07A35829-1148-4052-A640-FEFBF3C94555}" srcOrd="0" destOrd="0" presId="urn:microsoft.com/office/officeart/2008/layout/VerticalCurvedList"/>
    <dgm:cxn modelId="{127E802C-71CE-4E8D-99C7-2F35C212930C}" type="presOf" srcId="{4A69B2CF-D818-4EF0-A4B3-6F77E526F28B}" destId="{8F68F89E-9C32-4677-9254-51FA973BF2E9}" srcOrd="0" destOrd="0" presId="urn:microsoft.com/office/officeart/2008/layout/VerticalCurvedList"/>
    <dgm:cxn modelId="{2AF4BE5D-DE7E-4D04-8F4F-1735CAD12D5E}" type="presOf" srcId="{7A9A52C4-C72E-40ED-9A7F-A7C281B9ABA5}" destId="{654221F3-CB69-493B-9056-9EF288DDCE4F}" srcOrd="0" destOrd="0" presId="urn:microsoft.com/office/officeart/2008/layout/VerticalCurvedList"/>
    <dgm:cxn modelId="{F94ED65E-4DD0-4536-8311-9BC060F8DDD0}" srcId="{A3E0D342-7F10-4F82-9F06-19E8515EFBDB}" destId="{7A9A52C4-C72E-40ED-9A7F-A7C281B9ABA5}" srcOrd="1" destOrd="0" parTransId="{B5A256FB-EF70-4000-B8C8-E5F0EF9D081F}" sibTransId="{76D293EB-9C84-4010-8B49-6E644498AF3D}"/>
    <dgm:cxn modelId="{1CE8BD89-D864-4D15-9C8F-32F4A7C35C72}" type="presOf" srcId="{CDDA4619-7104-4F77-9914-C00D87F9716A}" destId="{253B678C-A1BF-4887-B460-619324B43D82}" srcOrd="0" destOrd="0" presId="urn:microsoft.com/office/officeart/2008/layout/VerticalCurvedList"/>
    <dgm:cxn modelId="{D1A898E8-05B1-48F9-8DC2-F4802930D21C}" srcId="{A3E0D342-7F10-4F82-9F06-19E8515EFBDB}" destId="{4A69B2CF-D818-4EF0-A4B3-6F77E526F28B}" srcOrd="2" destOrd="0" parTransId="{E74DC178-7A09-478C-B4A8-FED7F086256E}" sibTransId="{13AC139E-8720-47F2-887C-5D28153B2AEA}"/>
    <dgm:cxn modelId="{461371EF-D4F5-4924-AE94-7992999F1850}" type="presOf" srcId="{9FCA2D77-C758-45CB-B548-3AB9CFCE2395}" destId="{8CD13C7D-76FA-4710-AFA6-9EA4F3277C9D}" srcOrd="0" destOrd="0" presId="urn:microsoft.com/office/officeart/2008/layout/VerticalCurvedList"/>
    <dgm:cxn modelId="{5F6910D5-1725-418E-B071-9073037732B4}" type="presParOf" srcId="{07A35829-1148-4052-A640-FEFBF3C94555}" destId="{22B9D383-DC3A-4664-8AEE-BA5ED5D54EBB}" srcOrd="0" destOrd="0" presId="urn:microsoft.com/office/officeart/2008/layout/VerticalCurvedList"/>
    <dgm:cxn modelId="{946A0BE3-F41E-4AA6-A501-E6A5AF614FE5}" type="presParOf" srcId="{22B9D383-DC3A-4664-8AEE-BA5ED5D54EBB}" destId="{C88A9867-09C3-44F5-B022-F84DEB7F9446}" srcOrd="0" destOrd="0" presId="urn:microsoft.com/office/officeart/2008/layout/VerticalCurvedList"/>
    <dgm:cxn modelId="{5E26C2E2-88D6-4EBC-909F-597880C8B2C9}" type="presParOf" srcId="{C88A9867-09C3-44F5-B022-F84DEB7F9446}" destId="{1E44C65B-4C4B-4097-84F5-48B5018491A1}" srcOrd="0" destOrd="0" presId="urn:microsoft.com/office/officeart/2008/layout/VerticalCurvedList"/>
    <dgm:cxn modelId="{F19E8665-8A8E-4915-917B-A7CFD749F1FB}" type="presParOf" srcId="{C88A9867-09C3-44F5-B022-F84DEB7F9446}" destId="{8CD13C7D-76FA-4710-AFA6-9EA4F3277C9D}" srcOrd="1" destOrd="0" presId="urn:microsoft.com/office/officeart/2008/layout/VerticalCurvedList"/>
    <dgm:cxn modelId="{D3BB9ECC-6E0B-48DC-8C9D-8BE68E4B4351}" type="presParOf" srcId="{C88A9867-09C3-44F5-B022-F84DEB7F9446}" destId="{ED795ABB-CDCB-4A36-B772-A8AA55875633}" srcOrd="2" destOrd="0" presId="urn:microsoft.com/office/officeart/2008/layout/VerticalCurvedList"/>
    <dgm:cxn modelId="{EB01B188-7830-41D4-9653-E856B6D28284}" type="presParOf" srcId="{C88A9867-09C3-44F5-B022-F84DEB7F9446}" destId="{C899ADAC-8CE8-4A12-A37D-A31CE7FBAFAE}" srcOrd="3" destOrd="0" presId="urn:microsoft.com/office/officeart/2008/layout/VerticalCurvedList"/>
    <dgm:cxn modelId="{5664BF1F-46BF-4DCF-A70D-FB4D22F7B3B9}" type="presParOf" srcId="{22B9D383-DC3A-4664-8AEE-BA5ED5D54EBB}" destId="{253B678C-A1BF-4887-B460-619324B43D82}" srcOrd="1" destOrd="0" presId="urn:microsoft.com/office/officeart/2008/layout/VerticalCurvedList"/>
    <dgm:cxn modelId="{8893BF23-543F-40AF-9975-1F9B6A099E64}" type="presParOf" srcId="{22B9D383-DC3A-4664-8AEE-BA5ED5D54EBB}" destId="{21E81165-D9A0-4687-BF37-8FA500A90DA1}" srcOrd="2" destOrd="0" presId="urn:microsoft.com/office/officeart/2008/layout/VerticalCurvedList"/>
    <dgm:cxn modelId="{8DE7D6FF-BE61-4D61-AAF6-EC89B723544C}" type="presParOf" srcId="{21E81165-D9A0-4687-BF37-8FA500A90DA1}" destId="{612F96AB-B108-4B42-AE15-DE499B583C8F}" srcOrd="0" destOrd="0" presId="urn:microsoft.com/office/officeart/2008/layout/VerticalCurvedList"/>
    <dgm:cxn modelId="{54DA53FB-DD45-4C5B-B86B-997E6D87D190}" type="presParOf" srcId="{22B9D383-DC3A-4664-8AEE-BA5ED5D54EBB}" destId="{654221F3-CB69-493B-9056-9EF288DDCE4F}" srcOrd="3" destOrd="0" presId="urn:microsoft.com/office/officeart/2008/layout/VerticalCurvedList"/>
    <dgm:cxn modelId="{D8C2EC97-BBEA-47E4-AD95-FFC3AB741B72}" type="presParOf" srcId="{22B9D383-DC3A-4664-8AEE-BA5ED5D54EBB}" destId="{CF9C2446-80CB-404C-9CBE-0FCA8E32BE86}" srcOrd="4" destOrd="0" presId="urn:microsoft.com/office/officeart/2008/layout/VerticalCurvedList"/>
    <dgm:cxn modelId="{C5B31703-2DA2-42CA-B07A-2AD06C6CD5D9}" type="presParOf" srcId="{CF9C2446-80CB-404C-9CBE-0FCA8E32BE86}" destId="{8C1EE7DD-3A04-4697-8A98-87B85E6A961B}" srcOrd="0" destOrd="0" presId="urn:microsoft.com/office/officeart/2008/layout/VerticalCurvedList"/>
    <dgm:cxn modelId="{9E26ABEA-AD0C-4C8C-ABD5-91D5737E6D1E}" type="presParOf" srcId="{22B9D383-DC3A-4664-8AEE-BA5ED5D54EBB}" destId="{8F68F89E-9C32-4677-9254-51FA973BF2E9}" srcOrd="5" destOrd="0" presId="urn:microsoft.com/office/officeart/2008/layout/VerticalCurvedList"/>
    <dgm:cxn modelId="{AEF7D696-C6E9-4A13-B3CF-F42EBAF1F904}" type="presParOf" srcId="{22B9D383-DC3A-4664-8AEE-BA5ED5D54EBB}" destId="{8391D8AD-97D9-409D-8A62-CE97EC54C547}" srcOrd="6" destOrd="0" presId="urn:microsoft.com/office/officeart/2008/layout/VerticalCurvedList"/>
    <dgm:cxn modelId="{56E5DFFF-961D-4780-9F12-E84CB4873863}" type="presParOf" srcId="{8391D8AD-97D9-409D-8A62-CE97EC54C547}" destId="{252D1022-BFB9-461A-A9AB-C73172A4975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E0D342-7F10-4F82-9F06-19E8515EFB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CDDA4619-7104-4F77-9914-C00D87F9716A}">
      <dgm:prSet phldrT="[Texto]"/>
      <dgm:spPr/>
      <dgm:t>
        <a:bodyPr/>
        <a:lstStyle/>
        <a:p>
          <a:r>
            <a:rPr lang="pt-BR" dirty="0"/>
            <a:t>Estatístico	</a:t>
          </a:r>
        </a:p>
      </dgm:t>
    </dgm:pt>
    <dgm:pt modelId="{AA0B02B1-9925-407D-BDC1-838C24741880}" type="parTrans" cxnId="{9CCF0A0D-AB90-4A93-A388-6BE79B49453F}">
      <dgm:prSet/>
      <dgm:spPr/>
      <dgm:t>
        <a:bodyPr/>
        <a:lstStyle/>
        <a:p>
          <a:endParaRPr lang="pt-BR"/>
        </a:p>
      </dgm:t>
    </dgm:pt>
    <dgm:pt modelId="{9FCA2D77-C758-45CB-B548-3AB9CFCE2395}" type="sibTrans" cxnId="{9CCF0A0D-AB90-4A93-A388-6BE79B49453F}">
      <dgm:prSet/>
      <dgm:spPr/>
      <dgm:t>
        <a:bodyPr/>
        <a:lstStyle/>
        <a:p>
          <a:endParaRPr lang="pt-BR"/>
        </a:p>
      </dgm:t>
    </dgm:pt>
    <dgm:pt modelId="{7A9A52C4-C72E-40ED-9A7F-A7C281B9ABA5}">
      <dgm:prSet phldrT="[Texto]"/>
      <dgm:spPr/>
      <dgm:t>
        <a:bodyPr/>
        <a:lstStyle/>
        <a:p>
          <a:r>
            <a:rPr lang="pt-BR" dirty="0"/>
            <a:t>De Defeito</a:t>
          </a:r>
        </a:p>
      </dgm:t>
    </dgm:pt>
    <dgm:pt modelId="{B5A256FB-EF70-4000-B8C8-E5F0EF9D081F}" type="parTrans" cxnId="{F94ED65E-4DD0-4536-8311-9BC060F8DDD0}">
      <dgm:prSet/>
      <dgm:spPr/>
      <dgm:t>
        <a:bodyPr/>
        <a:lstStyle/>
        <a:p>
          <a:endParaRPr lang="pt-BR"/>
        </a:p>
      </dgm:t>
    </dgm:pt>
    <dgm:pt modelId="{76D293EB-9C84-4010-8B49-6E644498AF3D}" type="sibTrans" cxnId="{F94ED65E-4DD0-4536-8311-9BC060F8DDD0}">
      <dgm:prSet/>
      <dgm:spPr/>
      <dgm:t>
        <a:bodyPr/>
        <a:lstStyle/>
        <a:p>
          <a:endParaRPr lang="pt-BR"/>
        </a:p>
      </dgm:t>
    </dgm:pt>
    <dgm:pt modelId="{07A35829-1148-4052-A640-FEFBF3C94555}" type="pres">
      <dgm:prSet presAssocID="{A3E0D342-7F10-4F82-9F06-19E8515EFBDB}" presName="Name0" presStyleCnt="0">
        <dgm:presLayoutVars>
          <dgm:chMax val="7"/>
          <dgm:chPref val="7"/>
          <dgm:dir/>
        </dgm:presLayoutVars>
      </dgm:prSet>
      <dgm:spPr/>
    </dgm:pt>
    <dgm:pt modelId="{22B9D383-DC3A-4664-8AEE-BA5ED5D54EBB}" type="pres">
      <dgm:prSet presAssocID="{A3E0D342-7F10-4F82-9F06-19E8515EFBDB}" presName="Name1" presStyleCnt="0"/>
      <dgm:spPr/>
    </dgm:pt>
    <dgm:pt modelId="{C88A9867-09C3-44F5-B022-F84DEB7F9446}" type="pres">
      <dgm:prSet presAssocID="{A3E0D342-7F10-4F82-9F06-19E8515EFBDB}" presName="cycle" presStyleCnt="0"/>
      <dgm:spPr/>
    </dgm:pt>
    <dgm:pt modelId="{1E44C65B-4C4B-4097-84F5-48B5018491A1}" type="pres">
      <dgm:prSet presAssocID="{A3E0D342-7F10-4F82-9F06-19E8515EFBDB}" presName="srcNode" presStyleLbl="node1" presStyleIdx="0" presStyleCnt="2"/>
      <dgm:spPr/>
    </dgm:pt>
    <dgm:pt modelId="{8CD13C7D-76FA-4710-AFA6-9EA4F3277C9D}" type="pres">
      <dgm:prSet presAssocID="{A3E0D342-7F10-4F82-9F06-19E8515EFBDB}" presName="conn" presStyleLbl="parChTrans1D2" presStyleIdx="0" presStyleCnt="1"/>
      <dgm:spPr/>
    </dgm:pt>
    <dgm:pt modelId="{ED795ABB-CDCB-4A36-B772-A8AA55875633}" type="pres">
      <dgm:prSet presAssocID="{A3E0D342-7F10-4F82-9F06-19E8515EFBDB}" presName="extraNode" presStyleLbl="node1" presStyleIdx="0" presStyleCnt="2"/>
      <dgm:spPr/>
    </dgm:pt>
    <dgm:pt modelId="{C899ADAC-8CE8-4A12-A37D-A31CE7FBAFAE}" type="pres">
      <dgm:prSet presAssocID="{A3E0D342-7F10-4F82-9F06-19E8515EFBDB}" presName="dstNode" presStyleLbl="node1" presStyleIdx="0" presStyleCnt="2"/>
      <dgm:spPr/>
    </dgm:pt>
    <dgm:pt modelId="{253B678C-A1BF-4887-B460-619324B43D82}" type="pres">
      <dgm:prSet presAssocID="{CDDA4619-7104-4F77-9914-C00D87F9716A}" presName="text_1" presStyleLbl="node1" presStyleIdx="0" presStyleCnt="2">
        <dgm:presLayoutVars>
          <dgm:bulletEnabled val="1"/>
        </dgm:presLayoutVars>
      </dgm:prSet>
      <dgm:spPr/>
    </dgm:pt>
    <dgm:pt modelId="{21E81165-D9A0-4687-BF37-8FA500A90DA1}" type="pres">
      <dgm:prSet presAssocID="{CDDA4619-7104-4F77-9914-C00D87F9716A}" presName="accent_1" presStyleCnt="0"/>
      <dgm:spPr/>
    </dgm:pt>
    <dgm:pt modelId="{612F96AB-B108-4B42-AE15-DE499B583C8F}" type="pres">
      <dgm:prSet presAssocID="{CDDA4619-7104-4F77-9914-C00D87F9716A}" presName="accentRepeatNode" presStyleLbl="solidFgAcc1" presStyleIdx="0" presStyleCnt="2"/>
      <dgm:spPr/>
    </dgm:pt>
    <dgm:pt modelId="{654221F3-CB69-493B-9056-9EF288DDCE4F}" type="pres">
      <dgm:prSet presAssocID="{7A9A52C4-C72E-40ED-9A7F-A7C281B9ABA5}" presName="text_2" presStyleLbl="node1" presStyleIdx="1" presStyleCnt="2">
        <dgm:presLayoutVars>
          <dgm:bulletEnabled val="1"/>
        </dgm:presLayoutVars>
      </dgm:prSet>
      <dgm:spPr/>
    </dgm:pt>
    <dgm:pt modelId="{CF9C2446-80CB-404C-9CBE-0FCA8E32BE86}" type="pres">
      <dgm:prSet presAssocID="{7A9A52C4-C72E-40ED-9A7F-A7C281B9ABA5}" presName="accent_2" presStyleCnt="0"/>
      <dgm:spPr/>
    </dgm:pt>
    <dgm:pt modelId="{8C1EE7DD-3A04-4697-8A98-87B85E6A961B}" type="pres">
      <dgm:prSet presAssocID="{7A9A52C4-C72E-40ED-9A7F-A7C281B9ABA5}" presName="accentRepeatNode" presStyleLbl="solidFgAcc1" presStyleIdx="1" presStyleCnt="2"/>
      <dgm:spPr/>
    </dgm:pt>
  </dgm:ptLst>
  <dgm:cxnLst>
    <dgm:cxn modelId="{9CCF0A0D-AB90-4A93-A388-6BE79B49453F}" srcId="{A3E0D342-7F10-4F82-9F06-19E8515EFBDB}" destId="{CDDA4619-7104-4F77-9914-C00D87F9716A}" srcOrd="0" destOrd="0" parTransId="{AA0B02B1-9925-407D-BDC1-838C24741880}" sibTransId="{9FCA2D77-C758-45CB-B548-3AB9CFCE2395}"/>
    <dgm:cxn modelId="{8DDB8810-2AD6-4289-8FDF-9175C5A4749B}" type="presOf" srcId="{A3E0D342-7F10-4F82-9F06-19E8515EFBDB}" destId="{07A35829-1148-4052-A640-FEFBF3C94555}" srcOrd="0" destOrd="0" presId="urn:microsoft.com/office/officeart/2008/layout/VerticalCurvedList"/>
    <dgm:cxn modelId="{2AF4BE5D-DE7E-4D04-8F4F-1735CAD12D5E}" type="presOf" srcId="{7A9A52C4-C72E-40ED-9A7F-A7C281B9ABA5}" destId="{654221F3-CB69-493B-9056-9EF288DDCE4F}" srcOrd="0" destOrd="0" presId="urn:microsoft.com/office/officeart/2008/layout/VerticalCurvedList"/>
    <dgm:cxn modelId="{F94ED65E-4DD0-4536-8311-9BC060F8DDD0}" srcId="{A3E0D342-7F10-4F82-9F06-19E8515EFBDB}" destId="{7A9A52C4-C72E-40ED-9A7F-A7C281B9ABA5}" srcOrd="1" destOrd="0" parTransId="{B5A256FB-EF70-4000-B8C8-E5F0EF9D081F}" sibTransId="{76D293EB-9C84-4010-8B49-6E644498AF3D}"/>
    <dgm:cxn modelId="{1CE8BD89-D864-4D15-9C8F-32F4A7C35C72}" type="presOf" srcId="{CDDA4619-7104-4F77-9914-C00D87F9716A}" destId="{253B678C-A1BF-4887-B460-619324B43D82}" srcOrd="0" destOrd="0" presId="urn:microsoft.com/office/officeart/2008/layout/VerticalCurvedList"/>
    <dgm:cxn modelId="{461371EF-D4F5-4924-AE94-7992999F1850}" type="presOf" srcId="{9FCA2D77-C758-45CB-B548-3AB9CFCE2395}" destId="{8CD13C7D-76FA-4710-AFA6-9EA4F3277C9D}" srcOrd="0" destOrd="0" presId="urn:microsoft.com/office/officeart/2008/layout/VerticalCurvedList"/>
    <dgm:cxn modelId="{5F6910D5-1725-418E-B071-9073037732B4}" type="presParOf" srcId="{07A35829-1148-4052-A640-FEFBF3C94555}" destId="{22B9D383-DC3A-4664-8AEE-BA5ED5D54EBB}" srcOrd="0" destOrd="0" presId="urn:microsoft.com/office/officeart/2008/layout/VerticalCurvedList"/>
    <dgm:cxn modelId="{946A0BE3-F41E-4AA6-A501-E6A5AF614FE5}" type="presParOf" srcId="{22B9D383-DC3A-4664-8AEE-BA5ED5D54EBB}" destId="{C88A9867-09C3-44F5-B022-F84DEB7F9446}" srcOrd="0" destOrd="0" presId="urn:microsoft.com/office/officeart/2008/layout/VerticalCurvedList"/>
    <dgm:cxn modelId="{5E26C2E2-88D6-4EBC-909F-597880C8B2C9}" type="presParOf" srcId="{C88A9867-09C3-44F5-B022-F84DEB7F9446}" destId="{1E44C65B-4C4B-4097-84F5-48B5018491A1}" srcOrd="0" destOrd="0" presId="urn:microsoft.com/office/officeart/2008/layout/VerticalCurvedList"/>
    <dgm:cxn modelId="{F19E8665-8A8E-4915-917B-A7CFD749F1FB}" type="presParOf" srcId="{C88A9867-09C3-44F5-B022-F84DEB7F9446}" destId="{8CD13C7D-76FA-4710-AFA6-9EA4F3277C9D}" srcOrd="1" destOrd="0" presId="urn:microsoft.com/office/officeart/2008/layout/VerticalCurvedList"/>
    <dgm:cxn modelId="{D3BB9ECC-6E0B-48DC-8C9D-8BE68E4B4351}" type="presParOf" srcId="{C88A9867-09C3-44F5-B022-F84DEB7F9446}" destId="{ED795ABB-CDCB-4A36-B772-A8AA55875633}" srcOrd="2" destOrd="0" presId="urn:microsoft.com/office/officeart/2008/layout/VerticalCurvedList"/>
    <dgm:cxn modelId="{EB01B188-7830-41D4-9653-E856B6D28284}" type="presParOf" srcId="{C88A9867-09C3-44F5-B022-F84DEB7F9446}" destId="{C899ADAC-8CE8-4A12-A37D-A31CE7FBAFAE}" srcOrd="3" destOrd="0" presId="urn:microsoft.com/office/officeart/2008/layout/VerticalCurvedList"/>
    <dgm:cxn modelId="{5664BF1F-46BF-4DCF-A70D-FB4D22F7B3B9}" type="presParOf" srcId="{22B9D383-DC3A-4664-8AEE-BA5ED5D54EBB}" destId="{253B678C-A1BF-4887-B460-619324B43D82}" srcOrd="1" destOrd="0" presId="urn:microsoft.com/office/officeart/2008/layout/VerticalCurvedList"/>
    <dgm:cxn modelId="{8893BF23-543F-40AF-9975-1F9B6A099E64}" type="presParOf" srcId="{22B9D383-DC3A-4664-8AEE-BA5ED5D54EBB}" destId="{21E81165-D9A0-4687-BF37-8FA500A90DA1}" srcOrd="2" destOrd="0" presId="urn:microsoft.com/office/officeart/2008/layout/VerticalCurvedList"/>
    <dgm:cxn modelId="{8DE7D6FF-BE61-4D61-AAF6-EC89B723544C}" type="presParOf" srcId="{21E81165-D9A0-4687-BF37-8FA500A90DA1}" destId="{612F96AB-B108-4B42-AE15-DE499B583C8F}" srcOrd="0" destOrd="0" presId="urn:microsoft.com/office/officeart/2008/layout/VerticalCurvedList"/>
    <dgm:cxn modelId="{54DA53FB-DD45-4C5B-B86B-997E6D87D190}" type="presParOf" srcId="{22B9D383-DC3A-4664-8AEE-BA5ED5D54EBB}" destId="{654221F3-CB69-493B-9056-9EF288DDCE4F}" srcOrd="3" destOrd="0" presId="urn:microsoft.com/office/officeart/2008/layout/VerticalCurvedList"/>
    <dgm:cxn modelId="{D8C2EC97-BBEA-47E4-AD95-FFC3AB741B72}" type="presParOf" srcId="{22B9D383-DC3A-4664-8AEE-BA5ED5D54EBB}" destId="{CF9C2446-80CB-404C-9CBE-0FCA8E32BE86}" srcOrd="4" destOrd="0" presId="urn:microsoft.com/office/officeart/2008/layout/VerticalCurvedList"/>
    <dgm:cxn modelId="{C5B31703-2DA2-42CA-B07A-2AD06C6CD5D9}" type="presParOf" srcId="{CF9C2446-80CB-404C-9CBE-0FCA8E32BE86}" destId="{8C1EE7DD-3A04-4697-8A98-87B85E6A96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E0D342-7F10-4F82-9F06-19E8515EFB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CDDA4619-7104-4F77-9914-C00D87F9716A}">
      <dgm:prSet phldrT="[Texto]"/>
      <dgm:spPr/>
      <dgm:t>
        <a:bodyPr/>
        <a:lstStyle/>
        <a:p>
          <a:r>
            <a:rPr lang="pt-BR" dirty="0"/>
            <a:t>Funcional	</a:t>
          </a:r>
        </a:p>
      </dgm:t>
    </dgm:pt>
    <dgm:pt modelId="{AA0B02B1-9925-407D-BDC1-838C24741880}" type="parTrans" cxnId="{9CCF0A0D-AB90-4A93-A388-6BE79B49453F}">
      <dgm:prSet/>
      <dgm:spPr/>
      <dgm:t>
        <a:bodyPr/>
        <a:lstStyle/>
        <a:p>
          <a:endParaRPr lang="pt-BR"/>
        </a:p>
      </dgm:t>
    </dgm:pt>
    <dgm:pt modelId="{9FCA2D77-C758-45CB-B548-3AB9CFCE2395}" type="sibTrans" cxnId="{9CCF0A0D-AB90-4A93-A388-6BE79B49453F}">
      <dgm:prSet/>
      <dgm:spPr/>
      <dgm:t>
        <a:bodyPr/>
        <a:lstStyle/>
        <a:p>
          <a:endParaRPr lang="pt-BR"/>
        </a:p>
      </dgm:t>
    </dgm:pt>
    <dgm:pt modelId="{7A9A52C4-C72E-40ED-9A7F-A7C281B9ABA5}">
      <dgm:prSet phldrT="[Texto]"/>
      <dgm:spPr/>
      <dgm:t>
        <a:bodyPr/>
        <a:lstStyle/>
        <a:p>
          <a:r>
            <a:rPr lang="pt-BR" dirty="0"/>
            <a:t>Não-Funcional</a:t>
          </a:r>
        </a:p>
      </dgm:t>
    </dgm:pt>
    <dgm:pt modelId="{B5A256FB-EF70-4000-B8C8-E5F0EF9D081F}" type="parTrans" cxnId="{F94ED65E-4DD0-4536-8311-9BC060F8DDD0}">
      <dgm:prSet/>
      <dgm:spPr/>
      <dgm:t>
        <a:bodyPr/>
        <a:lstStyle/>
        <a:p>
          <a:endParaRPr lang="pt-BR"/>
        </a:p>
      </dgm:t>
    </dgm:pt>
    <dgm:pt modelId="{76D293EB-9C84-4010-8B49-6E644498AF3D}" type="sibTrans" cxnId="{F94ED65E-4DD0-4536-8311-9BC060F8DDD0}">
      <dgm:prSet/>
      <dgm:spPr/>
      <dgm:t>
        <a:bodyPr/>
        <a:lstStyle/>
        <a:p>
          <a:endParaRPr lang="pt-BR"/>
        </a:p>
      </dgm:t>
    </dgm:pt>
    <dgm:pt modelId="{07A35829-1148-4052-A640-FEFBF3C94555}" type="pres">
      <dgm:prSet presAssocID="{A3E0D342-7F10-4F82-9F06-19E8515EFBDB}" presName="Name0" presStyleCnt="0">
        <dgm:presLayoutVars>
          <dgm:chMax val="7"/>
          <dgm:chPref val="7"/>
          <dgm:dir/>
        </dgm:presLayoutVars>
      </dgm:prSet>
      <dgm:spPr/>
    </dgm:pt>
    <dgm:pt modelId="{22B9D383-DC3A-4664-8AEE-BA5ED5D54EBB}" type="pres">
      <dgm:prSet presAssocID="{A3E0D342-7F10-4F82-9F06-19E8515EFBDB}" presName="Name1" presStyleCnt="0"/>
      <dgm:spPr/>
    </dgm:pt>
    <dgm:pt modelId="{C88A9867-09C3-44F5-B022-F84DEB7F9446}" type="pres">
      <dgm:prSet presAssocID="{A3E0D342-7F10-4F82-9F06-19E8515EFBDB}" presName="cycle" presStyleCnt="0"/>
      <dgm:spPr/>
    </dgm:pt>
    <dgm:pt modelId="{1E44C65B-4C4B-4097-84F5-48B5018491A1}" type="pres">
      <dgm:prSet presAssocID="{A3E0D342-7F10-4F82-9F06-19E8515EFBDB}" presName="srcNode" presStyleLbl="node1" presStyleIdx="0" presStyleCnt="2"/>
      <dgm:spPr/>
    </dgm:pt>
    <dgm:pt modelId="{8CD13C7D-76FA-4710-AFA6-9EA4F3277C9D}" type="pres">
      <dgm:prSet presAssocID="{A3E0D342-7F10-4F82-9F06-19E8515EFBDB}" presName="conn" presStyleLbl="parChTrans1D2" presStyleIdx="0" presStyleCnt="1"/>
      <dgm:spPr/>
    </dgm:pt>
    <dgm:pt modelId="{ED795ABB-CDCB-4A36-B772-A8AA55875633}" type="pres">
      <dgm:prSet presAssocID="{A3E0D342-7F10-4F82-9F06-19E8515EFBDB}" presName="extraNode" presStyleLbl="node1" presStyleIdx="0" presStyleCnt="2"/>
      <dgm:spPr/>
    </dgm:pt>
    <dgm:pt modelId="{C899ADAC-8CE8-4A12-A37D-A31CE7FBAFAE}" type="pres">
      <dgm:prSet presAssocID="{A3E0D342-7F10-4F82-9F06-19E8515EFBDB}" presName="dstNode" presStyleLbl="node1" presStyleIdx="0" presStyleCnt="2"/>
      <dgm:spPr/>
    </dgm:pt>
    <dgm:pt modelId="{253B678C-A1BF-4887-B460-619324B43D82}" type="pres">
      <dgm:prSet presAssocID="{CDDA4619-7104-4F77-9914-C00D87F9716A}" presName="text_1" presStyleLbl="node1" presStyleIdx="0" presStyleCnt="2">
        <dgm:presLayoutVars>
          <dgm:bulletEnabled val="1"/>
        </dgm:presLayoutVars>
      </dgm:prSet>
      <dgm:spPr/>
    </dgm:pt>
    <dgm:pt modelId="{21E81165-D9A0-4687-BF37-8FA500A90DA1}" type="pres">
      <dgm:prSet presAssocID="{CDDA4619-7104-4F77-9914-C00D87F9716A}" presName="accent_1" presStyleCnt="0"/>
      <dgm:spPr/>
    </dgm:pt>
    <dgm:pt modelId="{612F96AB-B108-4B42-AE15-DE499B583C8F}" type="pres">
      <dgm:prSet presAssocID="{CDDA4619-7104-4F77-9914-C00D87F9716A}" presName="accentRepeatNode" presStyleLbl="solidFgAcc1" presStyleIdx="0" presStyleCnt="2"/>
      <dgm:spPr/>
    </dgm:pt>
    <dgm:pt modelId="{654221F3-CB69-493B-9056-9EF288DDCE4F}" type="pres">
      <dgm:prSet presAssocID="{7A9A52C4-C72E-40ED-9A7F-A7C281B9ABA5}" presName="text_2" presStyleLbl="node1" presStyleIdx="1" presStyleCnt="2">
        <dgm:presLayoutVars>
          <dgm:bulletEnabled val="1"/>
        </dgm:presLayoutVars>
      </dgm:prSet>
      <dgm:spPr/>
    </dgm:pt>
    <dgm:pt modelId="{CF9C2446-80CB-404C-9CBE-0FCA8E32BE86}" type="pres">
      <dgm:prSet presAssocID="{7A9A52C4-C72E-40ED-9A7F-A7C281B9ABA5}" presName="accent_2" presStyleCnt="0"/>
      <dgm:spPr/>
    </dgm:pt>
    <dgm:pt modelId="{8C1EE7DD-3A04-4697-8A98-87B85E6A961B}" type="pres">
      <dgm:prSet presAssocID="{7A9A52C4-C72E-40ED-9A7F-A7C281B9ABA5}" presName="accentRepeatNode" presStyleLbl="solidFgAcc1" presStyleIdx="1" presStyleCnt="2"/>
      <dgm:spPr/>
    </dgm:pt>
  </dgm:ptLst>
  <dgm:cxnLst>
    <dgm:cxn modelId="{9CCF0A0D-AB90-4A93-A388-6BE79B49453F}" srcId="{A3E0D342-7F10-4F82-9F06-19E8515EFBDB}" destId="{CDDA4619-7104-4F77-9914-C00D87F9716A}" srcOrd="0" destOrd="0" parTransId="{AA0B02B1-9925-407D-BDC1-838C24741880}" sibTransId="{9FCA2D77-C758-45CB-B548-3AB9CFCE2395}"/>
    <dgm:cxn modelId="{8DDB8810-2AD6-4289-8FDF-9175C5A4749B}" type="presOf" srcId="{A3E0D342-7F10-4F82-9F06-19E8515EFBDB}" destId="{07A35829-1148-4052-A640-FEFBF3C94555}" srcOrd="0" destOrd="0" presId="urn:microsoft.com/office/officeart/2008/layout/VerticalCurvedList"/>
    <dgm:cxn modelId="{2AF4BE5D-DE7E-4D04-8F4F-1735CAD12D5E}" type="presOf" srcId="{7A9A52C4-C72E-40ED-9A7F-A7C281B9ABA5}" destId="{654221F3-CB69-493B-9056-9EF288DDCE4F}" srcOrd="0" destOrd="0" presId="urn:microsoft.com/office/officeart/2008/layout/VerticalCurvedList"/>
    <dgm:cxn modelId="{F94ED65E-4DD0-4536-8311-9BC060F8DDD0}" srcId="{A3E0D342-7F10-4F82-9F06-19E8515EFBDB}" destId="{7A9A52C4-C72E-40ED-9A7F-A7C281B9ABA5}" srcOrd="1" destOrd="0" parTransId="{B5A256FB-EF70-4000-B8C8-E5F0EF9D081F}" sibTransId="{76D293EB-9C84-4010-8B49-6E644498AF3D}"/>
    <dgm:cxn modelId="{1CE8BD89-D864-4D15-9C8F-32F4A7C35C72}" type="presOf" srcId="{CDDA4619-7104-4F77-9914-C00D87F9716A}" destId="{253B678C-A1BF-4887-B460-619324B43D82}" srcOrd="0" destOrd="0" presId="urn:microsoft.com/office/officeart/2008/layout/VerticalCurvedList"/>
    <dgm:cxn modelId="{461371EF-D4F5-4924-AE94-7992999F1850}" type="presOf" srcId="{9FCA2D77-C758-45CB-B548-3AB9CFCE2395}" destId="{8CD13C7D-76FA-4710-AFA6-9EA4F3277C9D}" srcOrd="0" destOrd="0" presId="urn:microsoft.com/office/officeart/2008/layout/VerticalCurvedList"/>
    <dgm:cxn modelId="{5F6910D5-1725-418E-B071-9073037732B4}" type="presParOf" srcId="{07A35829-1148-4052-A640-FEFBF3C94555}" destId="{22B9D383-DC3A-4664-8AEE-BA5ED5D54EBB}" srcOrd="0" destOrd="0" presId="urn:microsoft.com/office/officeart/2008/layout/VerticalCurvedList"/>
    <dgm:cxn modelId="{946A0BE3-F41E-4AA6-A501-E6A5AF614FE5}" type="presParOf" srcId="{22B9D383-DC3A-4664-8AEE-BA5ED5D54EBB}" destId="{C88A9867-09C3-44F5-B022-F84DEB7F9446}" srcOrd="0" destOrd="0" presId="urn:microsoft.com/office/officeart/2008/layout/VerticalCurvedList"/>
    <dgm:cxn modelId="{5E26C2E2-88D6-4EBC-909F-597880C8B2C9}" type="presParOf" srcId="{C88A9867-09C3-44F5-B022-F84DEB7F9446}" destId="{1E44C65B-4C4B-4097-84F5-48B5018491A1}" srcOrd="0" destOrd="0" presId="urn:microsoft.com/office/officeart/2008/layout/VerticalCurvedList"/>
    <dgm:cxn modelId="{F19E8665-8A8E-4915-917B-A7CFD749F1FB}" type="presParOf" srcId="{C88A9867-09C3-44F5-B022-F84DEB7F9446}" destId="{8CD13C7D-76FA-4710-AFA6-9EA4F3277C9D}" srcOrd="1" destOrd="0" presId="urn:microsoft.com/office/officeart/2008/layout/VerticalCurvedList"/>
    <dgm:cxn modelId="{D3BB9ECC-6E0B-48DC-8C9D-8BE68E4B4351}" type="presParOf" srcId="{C88A9867-09C3-44F5-B022-F84DEB7F9446}" destId="{ED795ABB-CDCB-4A36-B772-A8AA55875633}" srcOrd="2" destOrd="0" presId="urn:microsoft.com/office/officeart/2008/layout/VerticalCurvedList"/>
    <dgm:cxn modelId="{EB01B188-7830-41D4-9653-E856B6D28284}" type="presParOf" srcId="{C88A9867-09C3-44F5-B022-F84DEB7F9446}" destId="{C899ADAC-8CE8-4A12-A37D-A31CE7FBAFAE}" srcOrd="3" destOrd="0" presId="urn:microsoft.com/office/officeart/2008/layout/VerticalCurvedList"/>
    <dgm:cxn modelId="{5664BF1F-46BF-4DCF-A70D-FB4D22F7B3B9}" type="presParOf" srcId="{22B9D383-DC3A-4664-8AEE-BA5ED5D54EBB}" destId="{253B678C-A1BF-4887-B460-619324B43D82}" srcOrd="1" destOrd="0" presId="urn:microsoft.com/office/officeart/2008/layout/VerticalCurvedList"/>
    <dgm:cxn modelId="{8893BF23-543F-40AF-9975-1F9B6A099E64}" type="presParOf" srcId="{22B9D383-DC3A-4664-8AEE-BA5ED5D54EBB}" destId="{21E81165-D9A0-4687-BF37-8FA500A90DA1}" srcOrd="2" destOrd="0" presId="urn:microsoft.com/office/officeart/2008/layout/VerticalCurvedList"/>
    <dgm:cxn modelId="{8DE7D6FF-BE61-4D61-AAF6-EC89B723544C}" type="presParOf" srcId="{21E81165-D9A0-4687-BF37-8FA500A90DA1}" destId="{612F96AB-B108-4B42-AE15-DE499B583C8F}" srcOrd="0" destOrd="0" presId="urn:microsoft.com/office/officeart/2008/layout/VerticalCurvedList"/>
    <dgm:cxn modelId="{54DA53FB-DD45-4C5B-B86B-997E6D87D190}" type="presParOf" srcId="{22B9D383-DC3A-4664-8AEE-BA5ED5D54EBB}" destId="{654221F3-CB69-493B-9056-9EF288DDCE4F}" srcOrd="3" destOrd="0" presId="urn:microsoft.com/office/officeart/2008/layout/VerticalCurvedList"/>
    <dgm:cxn modelId="{D8C2EC97-BBEA-47E4-AD95-FFC3AB741B72}" type="presParOf" srcId="{22B9D383-DC3A-4664-8AEE-BA5ED5D54EBB}" destId="{CF9C2446-80CB-404C-9CBE-0FCA8E32BE86}" srcOrd="4" destOrd="0" presId="urn:microsoft.com/office/officeart/2008/layout/VerticalCurvedList"/>
    <dgm:cxn modelId="{C5B31703-2DA2-42CA-B07A-2AD06C6CD5D9}" type="presParOf" srcId="{CF9C2446-80CB-404C-9CBE-0FCA8E32BE86}" destId="{8C1EE7DD-3A04-4697-8A98-87B85E6A96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6FC3F5-4724-4BEB-B993-2801D55B417C}" type="doc">
      <dgm:prSet loTypeId="urn:microsoft.com/office/officeart/2005/8/layout/pyramid1" loCatId="pyramid" qsTypeId="urn:microsoft.com/office/officeart/2005/8/quickstyle/simple1" qsCatId="simple" csTypeId="urn:microsoft.com/office/officeart/2005/8/colors/accent3_3" csCatId="accent3" phldr="1"/>
      <dgm:spPr/>
    </dgm:pt>
    <dgm:pt modelId="{0D9B50EA-AAE7-4E26-8C5C-F6894FE3AED9}">
      <dgm:prSet phldrT="[Texto]" custT="1"/>
      <dgm:spPr/>
      <dgm:t>
        <a:bodyPr/>
        <a:lstStyle/>
        <a:p>
          <a:r>
            <a:rPr lang="pt-BR" sz="3200" dirty="0"/>
            <a:t>sistema</a:t>
          </a:r>
        </a:p>
      </dgm:t>
    </dgm:pt>
    <dgm:pt modelId="{16EF1D54-C974-4B0C-BE22-C74200E74086}" type="parTrans" cxnId="{8D82244D-222A-44AD-9046-18D5DE0609F9}">
      <dgm:prSet/>
      <dgm:spPr/>
      <dgm:t>
        <a:bodyPr/>
        <a:lstStyle/>
        <a:p>
          <a:endParaRPr lang="pt-BR"/>
        </a:p>
      </dgm:t>
    </dgm:pt>
    <dgm:pt modelId="{E798B523-3809-46C7-8B58-97FD5800DB11}" type="sibTrans" cxnId="{8D82244D-222A-44AD-9046-18D5DE0609F9}">
      <dgm:prSet/>
      <dgm:spPr/>
      <dgm:t>
        <a:bodyPr/>
        <a:lstStyle/>
        <a:p>
          <a:endParaRPr lang="pt-BR"/>
        </a:p>
      </dgm:t>
    </dgm:pt>
    <dgm:pt modelId="{BF9723CD-F968-4C1F-91CB-FD3600F53056}">
      <dgm:prSet phldrT="[Texto]" custT="1"/>
      <dgm:spPr/>
      <dgm:t>
        <a:bodyPr/>
        <a:lstStyle/>
        <a:p>
          <a:r>
            <a:rPr lang="pt-BR" sz="4800" dirty="0"/>
            <a:t>integração</a:t>
          </a:r>
        </a:p>
      </dgm:t>
    </dgm:pt>
    <dgm:pt modelId="{8CA7003A-990E-434B-AE70-823E99E67906}" type="parTrans" cxnId="{EF84D3B1-DF70-4D39-93C0-84C6DC68924C}">
      <dgm:prSet/>
      <dgm:spPr/>
      <dgm:t>
        <a:bodyPr/>
        <a:lstStyle/>
        <a:p>
          <a:endParaRPr lang="pt-BR"/>
        </a:p>
      </dgm:t>
    </dgm:pt>
    <dgm:pt modelId="{150D0ECE-8A42-47E9-AB45-3978AC3F68D4}" type="sibTrans" cxnId="{EF84D3B1-DF70-4D39-93C0-84C6DC68924C}">
      <dgm:prSet/>
      <dgm:spPr/>
      <dgm:t>
        <a:bodyPr/>
        <a:lstStyle/>
        <a:p>
          <a:endParaRPr lang="pt-BR"/>
        </a:p>
      </dgm:t>
    </dgm:pt>
    <dgm:pt modelId="{06139DD2-FF05-4F75-9EBC-40AF6FDF1A28}">
      <dgm:prSet phldrT="[Texto]"/>
      <dgm:spPr/>
      <dgm:t>
        <a:bodyPr/>
        <a:lstStyle/>
        <a:p>
          <a:r>
            <a:rPr lang="pt-BR" dirty="0"/>
            <a:t>unitário</a:t>
          </a:r>
        </a:p>
      </dgm:t>
    </dgm:pt>
    <dgm:pt modelId="{BB80031C-554F-4C6D-8334-1ADAB913FBA7}" type="parTrans" cxnId="{F8961D05-F047-4BB4-9206-D9FB13E27DBA}">
      <dgm:prSet/>
      <dgm:spPr/>
      <dgm:t>
        <a:bodyPr/>
        <a:lstStyle/>
        <a:p>
          <a:endParaRPr lang="pt-BR"/>
        </a:p>
      </dgm:t>
    </dgm:pt>
    <dgm:pt modelId="{669A088E-51C4-471F-B783-725421AA59DF}" type="sibTrans" cxnId="{F8961D05-F047-4BB4-9206-D9FB13E27DBA}">
      <dgm:prSet/>
      <dgm:spPr/>
      <dgm:t>
        <a:bodyPr/>
        <a:lstStyle/>
        <a:p>
          <a:endParaRPr lang="pt-BR"/>
        </a:p>
      </dgm:t>
    </dgm:pt>
    <dgm:pt modelId="{41EE383E-8C24-4D33-9F03-E38F742F7F14}" type="pres">
      <dgm:prSet presAssocID="{5A6FC3F5-4724-4BEB-B993-2801D55B417C}" presName="Name0" presStyleCnt="0">
        <dgm:presLayoutVars>
          <dgm:dir/>
          <dgm:animLvl val="lvl"/>
          <dgm:resizeHandles val="exact"/>
        </dgm:presLayoutVars>
      </dgm:prSet>
      <dgm:spPr/>
    </dgm:pt>
    <dgm:pt modelId="{69F7A6C1-6F54-438C-A2CB-A93C62BBB31D}" type="pres">
      <dgm:prSet presAssocID="{0D9B50EA-AAE7-4E26-8C5C-F6894FE3AED9}" presName="Name8" presStyleCnt="0"/>
      <dgm:spPr/>
    </dgm:pt>
    <dgm:pt modelId="{C5F19CEB-745B-40C4-99D0-B0A9AC76395A}" type="pres">
      <dgm:prSet presAssocID="{0D9B50EA-AAE7-4E26-8C5C-F6894FE3AED9}" presName="level" presStyleLbl="node1" presStyleIdx="0" presStyleCnt="3">
        <dgm:presLayoutVars>
          <dgm:chMax val="1"/>
          <dgm:bulletEnabled val="1"/>
        </dgm:presLayoutVars>
      </dgm:prSet>
      <dgm:spPr/>
    </dgm:pt>
    <dgm:pt modelId="{47DADF4A-F6CE-4939-A224-20DD08A5D6AA}" type="pres">
      <dgm:prSet presAssocID="{0D9B50EA-AAE7-4E26-8C5C-F6894FE3AED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DFD88ED-AFB8-4757-B05D-8AD4CE856054}" type="pres">
      <dgm:prSet presAssocID="{BF9723CD-F968-4C1F-91CB-FD3600F53056}" presName="Name8" presStyleCnt="0"/>
      <dgm:spPr/>
    </dgm:pt>
    <dgm:pt modelId="{A4DE37DE-6727-4E35-BAEA-69F8B7593C37}" type="pres">
      <dgm:prSet presAssocID="{BF9723CD-F968-4C1F-91CB-FD3600F53056}" presName="level" presStyleLbl="node1" presStyleIdx="1" presStyleCnt="3">
        <dgm:presLayoutVars>
          <dgm:chMax val="1"/>
          <dgm:bulletEnabled val="1"/>
        </dgm:presLayoutVars>
      </dgm:prSet>
      <dgm:spPr/>
    </dgm:pt>
    <dgm:pt modelId="{52219B4A-3D5A-418A-BC6D-2AEC8621F1A6}" type="pres">
      <dgm:prSet presAssocID="{BF9723CD-F968-4C1F-91CB-FD3600F530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CC82030-EE03-467F-B64F-D16763CADCB8}" type="pres">
      <dgm:prSet presAssocID="{06139DD2-FF05-4F75-9EBC-40AF6FDF1A28}" presName="Name8" presStyleCnt="0"/>
      <dgm:spPr/>
    </dgm:pt>
    <dgm:pt modelId="{C3183D88-D1EA-4BE8-A56C-22E5E034CF53}" type="pres">
      <dgm:prSet presAssocID="{06139DD2-FF05-4F75-9EBC-40AF6FDF1A28}" presName="level" presStyleLbl="node1" presStyleIdx="2" presStyleCnt="3">
        <dgm:presLayoutVars>
          <dgm:chMax val="1"/>
          <dgm:bulletEnabled val="1"/>
        </dgm:presLayoutVars>
      </dgm:prSet>
      <dgm:spPr/>
    </dgm:pt>
    <dgm:pt modelId="{DB3BADD1-00A3-4D93-981F-1F02FF551769}" type="pres">
      <dgm:prSet presAssocID="{06139DD2-FF05-4F75-9EBC-40AF6FDF1A2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8961D05-F047-4BB4-9206-D9FB13E27DBA}" srcId="{5A6FC3F5-4724-4BEB-B993-2801D55B417C}" destId="{06139DD2-FF05-4F75-9EBC-40AF6FDF1A28}" srcOrd="2" destOrd="0" parTransId="{BB80031C-554F-4C6D-8334-1ADAB913FBA7}" sibTransId="{669A088E-51C4-471F-B783-725421AA59DF}"/>
    <dgm:cxn modelId="{3C8EDC39-63CF-4B22-93A4-4F6C227F0913}" type="presOf" srcId="{BF9723CD-F968-4C1F-91CB-FD3600F53056}" destId="{A4DE37DE-6727-4E35-BAEA-69F8B7593C37}" srcOrd="0" destOrd="0" presId="urn:microsoft.com/office/officeart/2005/8/layout/pyramid1"/>
    <dgm:cxn modelId="{3189A63C-759B-4955-B67D-F24D62D865EC}" type="presOf" srcId="{06139DD2-FF05-4F75-9EBC-40AF6FDF1A28}" destId="{C3183D88-D1EA-4BE8-A56C-22E5E034CF53}" srcOrd="0" destOrd="0" presId="urn:microsoft.com/office/officeart/2005/8/layout/pyramid1"/>
    <dgm:cxn modelId="{8D82244D-222A-44AD-9046-18D5DE0609F9}" srcId="{5A6FC3F5-4724-4BEB-B993-2801D55B417C}" destId="{0D9B50EA-AAE7-4E26-8C5C-F6894FE3AED9}" srcOrd="0" destOrd="0" parTransId="{16EF1D54-C974-4B0C-BE22-C74200E74086}" sibTransId="{E798B523-3809-46C7-8B58-97FD5800DB11}"/>
    <dgm:cxn modelId="{604A9956-CFDC-45EE-ACDC-CAFC006D44AF}" type="presOf" srcId="{0D9B50EA-AAE7-4E26-8C5C-F6894FE3AED9}" destId="{C5F19CEB-745B-40C4-99D0-B0A9AC76395A}" srcOrd="0" destOrd="0" presId="urn:microsoft.com/office/officeart/2005/8/layout/pyramid1"/>
    <dgm:cxn modelId="{D438B08B-F05F-4552-BF47-EED2E28F3299}" type="presOf" srcId="{5A6FC3F5-4724-4BEB-B993-2801D55B417C}" destId="{41EE383E-8C24-4D33-9F03-E38F742F7F14}" srcOrd="0" destOrd="0" presId="urn:microsoft.com/office/officeart/2005/8/layout/pyramid1"/>
    <dgm:cxn modelId="{7173D599-9DF9-4D0F-98A1-732C7C201111}" type="presOf" srcId="{BF9723CD-F968-4C1F-91CB-FD3600F53056}" destId="{52219B4A-3D5A-418A-BC6D-2AEC8621F1A6}" srcOrd="1" destOrd="0" presId="urn:microsoft.com/office/officeart/2005/8/layout/pyramid1"/>
    <dgm:cxn modelId="{EF84D3B1-DF70-4D39-93C0-84C6DC68924C}" srcId="{5A6FC3F5-4724-4BEB-B993-2801D55B417C}" destId="{BF9723CD-F968-4C1F-91CB-FD3600F53056}" srcOrd="1" destOrd="0" parTransId="{8CA7003A-990E-434B-AE70-823E99E67906}" sibTransId="{150D0ECE-8A42-47E9-AB45-3978AC3F68D4}"/>
    <dgm:cxn modelId="{B81CD0D5-66DF-4597-A730-B9656B0347CF}" type="presOf" srcId="{0D9B50EA-AAE7-4E26-8C5C-F6894FE3AED9}" destId="{47DADF4A-F6CE-4939-A224-20DD08A5D6AA}" srcOrd="1" destOrd="0" presId="urn:microsoft.com/office/officeart/2005/8/layout/pyramid1"/>
    <dgm:cxn modelId="{6120D8DC-4520-4ED4-AC80-0DD343EDA2AB}" type="presOf" srcId="{06139DD2-FF05-4F75-9EBC-40AF6FDF1A28}" destId="{DB3BADD1-00A3-4D93-981F-1F02FF551769}" srcOrd="1" destOrd="0" presId="urn:microsoft.com/office/officeart/2005/8/layout/pyramid1"/>
    <dgm:cxn modelId="{1CD1FBF1-CB03-4360-8669-D91D528E90DD}" type="presParOf" srcId="{41EE383E-8C24-4D33-9F03-E38F742F7F14}" destId="{69F7A6C1-6F54-438C-A2CB-A93C62BBB31D}" srcOrd="0" destOrd="0" presId="urn:microsoft.com/office/officeart/2005/8/layout/pyramid1"/>
    <dgm:cxn modelId="{74A007BB-AB92-49D2-954B-311BF8F3860D}" type="presParOf" srcId="{69F7A6C1-6F54-438C-A2CB-A93C62BBB31D}" destId="{C5F19CEB-745B-40C4-99D0-B0A9AC76395A}" srcOrd="0" destOrd="0" presId="urn:microsoft.com/office/officeart/2005/8/layout/pyramid1"/>
    <dgm:cxn modelId="{17BF062B-805C-4F22-9EB9-ED4A9325C66A}" type="presParOf" srcId="{69F7A6C1-6F54-438C-A2CB-A93C62BBB31D}" destId="{47DADF4A-F6CE-4939-A224-20DD08A5D6AA}" srcOrd="1" destOrd="0" presId="urn:microsoft.com/office/officeart/2005/8/layout/pyramid1"/>
    <dgm:cxn modelId="{69B85E9B-06C0-4650-B69F-626C8AB8F5C8}" type="presParOf" srcId="{41EE383E-8C24-4D33-9F03-E38F742F7F14}" destId="{9DFD88ED-AFB8-4757-B05D-8AD4CE856054}" srcOrd="1" destOrd="0" presId="urn:microsoft.com/office/officeart/2005/8/layout/pyramid1"/>
    <dgm:cxn modelId="{DBEC8780-C934-48C3-9CAA-95648B297FE7}" type="presParOf" srcId="{9DFD88ED-AFB8-4757-B05D-8AD4CE856054}" destId="{A4DE37DE-6727-4E35-BAEA-69F8B7593C37}" srcOrd="0" destOrd="0" presId="urn:microsoft.com/office/officeart/2005/8/layout/pyramid1"/>
    <dgm:cxn modelId="{9CF4E8E7-C384-4552-ACE8-05517FC1F56B}" type="presParOf" srcId="{9DFD88ED-AFB8-4757-B05D-8AD4CE856054}" destId="{52219B4A-3D5A-418A-BC6D-2AEC8621F1A6}" srcOrd="1" destOrd="0" presId="urn:microsoft.com/office/officeart/2005/8/layout/pyramid1"/>
    <dgm:cxn modelId="{C4895D2B-652F-4E87-9B90-2B1265AF1567}" type="presParOf" srcId="{41EE383E-8C24-4D33-9F03-E38F742F7F14}" destId="{ACC82030-EE03-467F-B64F-D16763CADCB8}" srcOrd="2" destOrd="0" presId="urn:microsoft.com/office/officeart/2005/8/layout/pyramid1"/>
    <dgm:cxn modelId="{D2904B42-DEAA-4DF9-BFB5-20D7B381A10C}" type="presParOf" srcId="{ACC82030-EE03-467F-B64F-D16763CADCB8}" destId="{C3183D88-D1EA-4BE8-A56C-22E5E034CF53}" srcOrd="0" destOrd="0" presId="urn:microsoft.com/office/officeart/2005/8/layout/pyramid1"/>
    <dgm:cxn modelId="{86C7B51C-6C9C-4030-8AD0-C19327140880}" type="presParOf" srcId="{ACC82030-EE03-467F-B64F-D16763CADCB8}" destId="{DB3BADD1-00A3-4D93-981F-1F02FF55176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DE09C-8FD6-4D64-888B-8672AFC890D6}">
      <dsp:nvSpPr>
        <dsp:cNvPr id="0" name=""/>
        <dsp:cNvSpPr/>
      </dsp:nvSpPr>
      <dsp:spPr>
        <a:xfrm>
          <a:off x="-4723860" y="-729462"/>
          <a:ext cx="5668593" cy="5668593"/>
        </a:xfrm>
        <a:prstGeom prst="blockArc">
          <a:avLst>
            <a:gd name="adj1" fmla="val 18900000"/>
            <a:gd name="adj2" fmla="val 2700000"/>
            <a:gd name="adj3" fmla="val 381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A1E86-E454-4FBB-83A2-ED1C2C954068}">
      <dsp:nvSpPr>
        <dsp:cNvPr id="0" name=""/>
        <dsp:cNvSpPr/>
      </dsp:nvSpPr>
      <dsp:spPr>
        <a:xfrm>
          <a:off x="773842" y="601393"/>
          <a:ext cx="10492337" cy="12026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4578" tIns="149860" rIns="149860" bIns="14986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900" kern="1200" dirty="0"/>
            <a:t>Validação</a:t>
          </a:r>
        </a:p>
      </dsp:txBody>
      <dsp:txXfrm>
        <a:off x="773842" y="601393"/>
        <a:ext cx="10492337" cy="1202617"/>
      </dsp:txXfrm>
    </dsp:sp>
    <dsp:sp modelId="{EAE7001A-4418-4DB5-B942-77F73864D34C}">
      <dsp:nvSpPr>
        <dsp:cNvPr id="0" name=""/>
        <dsp:cNvSpPr/>
      </dsp:nvSpPr>
      <dsp:spPr>
        <a:xfrm>
          <a:off x="22205" y="451065"/>
          <a:ext cx="1503272" cy="1503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F8422-A14D-4369-A6E3-F6AEB293D1AE}">
      <dsp:nvSpPr>
        <dsp:cNvPr id="0" name=""/>
        <dsp:cNvSpPr/>
      </dsp:nvSpPr>
      <dsp:spPr>
        <a:xfrm>
          <a:off x="773842" y="2405656"/>
          <a:ext cx="10492337" cy="12026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4578" tIns="149860" rIns="149860" bIns="14986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900" kern="1200" dirty="0"/>
            <a:t>Verificação</a:t>
          </a:r>
        </a:p>
      </dsp:txBody>
      <dsp:txXfrm>
        <a:off x="773842" y="2405656"/>
        <a:ext cx="10492337" cy="1202617"/>
      </dsp:txXfrm>
    </dsp:sp>
    <dsp:sp modelId="{19417B22-83E4-440F-9CED-F9AFE804DB82}">
      <dsp:nvSpPr>
        <dsp:cNvPr id="0" name=""/>
        <dsp:cNvSpPr/>
      </dsp:nvSpPr>
      <dsp:spPr>
        <a:xfrm>
          <a:off x="22205" y="2255329"/>
          <a:ext cx="1503272" cy="15032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3C7D-76FA-4710-AFA6-9EA4F3277C9D}">
      <dsp:nvSpPr>
        <dsp:cNvPr id="0" name=""/>
        <dsp:cNvSpPr/>
      </dsp:nvSpPr>
      <dsp:spPr>
        <a:xfrm>
          <a:off x="-3662613" y="-566611"/>
          <a:ext cx="4396077" cy="4396077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B678C-A1BF-4887-B460-619324B43D82}">
      <dsp:nvSpPr>
        <dsp:cNvPr id="0" name=""/>
        <dsp:cNvSpPr/>
      </dsp:nvSpPr>
      <dsp:spPr>
        <a:xfrm>
          <a:off x="599794" y="466131"/>
          <a:ext cx="6539297" cy="9321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Estáticas</a:t>
          </a:r>
        </a:p>
      </dsp:txBody>
      <dsp:txXfrm>
        <a:off x="599794" y="466131"/>
        <a:ext cx="6539297" cy="932132"/>
      </dsp:txXfrm>
    </dsp:sp>
    <dsp:sp modelId="{612F96AB-B108-4B42-AE15-DE499B583C8F}">
      <dsp:nvSpPr>
        <dsp:cNvPr id="0" name=""/>
        <dsp:cNvSpPr/>
      </dsp:nvSpPr>
      <dsp:spPr>
        <a:xfrm>
          <a:off x="17211" y="34961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221F3-CB69-493B-9056-9EF288DDCE4F}">
      <dsp:nvSpPr>
        <dsp:cNvPr id="0" name=""/>
        <dsp:cNvSpPr/>
      </dsp:nvSpPr>
      <dsp:spPr>
        <a:xfrm>
          <a:off x="599794" y="1864591"/>
          <a:ext cx="6539297" cy="9321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Dinâmicas</a:t>
          </a:r>
        </a:p>
      </dsp:txBody>
      <dsp:txXfrm>
        <a:off x="599794" y="1864591"/>
        <a:ext cx="6539297" cy="932132"/>
      </dsp:txXfrm>
    </dsp:sp>
    <dsp:sp modelId="{8C1EE7DD-3A04-4697-8A98-87B85E6A961B}">
      <dsp:nvSpPr>
        <dsp:cNvPr id="0" name=""/>
        <dsp:cNvSpPr/>
      </dsp:nvSpPr>
      <dsp:spPr>
        <a:xfrm>
          <a:off x="17211" y="174807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3C7D-76FA-4710-AFA6-9EA4F3277C9D}">
      <dsp:nvSpPr>
        <dsp:cNvPr id="0" name=""/>
        <dsp:cNvSpPr/>
      </dsp:nvSpPr>
      <dsp:spPr>
        <a:xfrm>
          <a:off x="-3687934" y="-566611"/>
          <a:ext cx="4396077" cy="4396077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B678C-A1BF-4887-B460-619324B43D82}">
      <dsp:nvSpPr>
        <dsp:cNvPr id="0" name=""/>
        <dsp:cNvSpPr/>
      </dsp:nvSpPr>
      <dsp:spPr>
        <a:xfrm>
          <a:off x="455378" y="326285"/>
          <a:ext cx="6658391" cy="6525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7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Defeito	</a:t>
          </a:r>
        </a:p>
      </dsp:txBody>
      <dsp:txXfrm>
        <a:off x="455378" y="326285"/>
        <a:ext cx="6658391" cy="652571"/>
      </dsp:txXfrm>
    </dsp:sp>
    <dsp:sp modelId="{612F96AB-B108-4B42-AE15-DE499B583C8F}">
      <dsp:nvSpPr>
        <dsp:cNvPr id="0" name=""/>
        <dsp:cNvSpPr/>
      </dsp:nvSpPr>
      <dsp:spPr>
        <a:xfrm>
          <a:off x="47521" y="244714"/>
          <a:ext cx="815713" cy="815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221F3-CB69-493B-9056-9EF288DDCE4F}">
      <dsp:nvSpPr>
        <dsp:cNvPr id="0" name=""/>
        <dsp:cNvSpPr/>
      </dsp:nvSpPr>
      <dsp:spPr>
        <a:xfrm>
          <a:off x="692587" y="1305142"/>
          <a:ext cx="6421181" cy="652571"/>
        </a:xfrm>
        <a:prstGeom prst="rect">
          <a:avLst/>
        </a:prstGeom>
        <a:solidFill>
          <a:schemeClr val="accent2">
            <a:hueOff val="-1113795"/>
            <a:satOff val="1381"/>
            <a:lumOff val="-38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7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Erro</a:t>
          </a:r>
        </a:p>
      </dsp:txBody>
      <dsp:txXfrm>
        <a:off x="692587" y="1305142"/>
        <a:ext cx="6421181" cy="652571"/>
      </dsp:txXfrm>
    </dsp:sp>
    <dsp:sp modelId="{8C1EE7DD-3A04-4697-8A98-87B85E6A961B}">
      <dsp:nvSpPr>
        <dsp:cNvPr id="0" name=""/>
        <dsp:cNvSpPr/>
      </dsp:nvSpPr>
      <dsp:spPr>
        <a:xfrm>
          <a:off x="284731" y="1223570"/>
          <a:ext cx="815713" cy="815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-1113795"/>
              <a:satOff val="1381"/>
              <a:lumOff val="-3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8F89E-9C32-4677-9254-51FA973BF2E9}">
      <dsp:nvSpPr>
        <dsp:cNvPr id="0" name=""/>
        <dsp:cNvSpPr/>
      </dsp:nvSpPr>
      <dsp:spPr>
        <a:xfrm>
          <a:off x="455378" y="2283998"/>
          <a:ext cx="6658391" cy="652571"/>
        </a:xfrm>
        <a:prstGeom prst="rect">
          <a:avLst/>
        </a:prstGeom>
        <a:solidFill>
          <a:schemeClr val="accent2">
            <a:hueOff val="-2227590"/>
            <a:satOff val="2763"/>
            <a:lumOff val="-764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97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Falha</a:t>
          </a:r>
        </a:p>
      </dsp:txBody>
      <dsp:txXfrm>
        <a:off x="455378" y="2283998"/>
        <a:ext cx="6658391" cy="652571"/>
      </dsp:txXfrm>
    </dsp:sp>
    <dsp:sp modelId="{252D1022-BFB9-461A-A9AB-C73172A49753}">
      <dsp:nvSpPr>
        <dsp:cNvPr id="0" name=""/>
        <dsp:cNvSpPr/>
      </dsp:nvSpPr>
      <dsp:spPr>
        <a:xfrm>
          <a:off x="47521" y="2202427"/>
          <a:ext cx="815713" cy="815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-2227590"/>
              <a:satOff val="276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3C7D-76FA-4710-AFA6-9EA4F3277C9D}">
      <dsp:nvSpPr>
        <dsp:cNvPr id="0" name=""/>
        <dsp:cNvSpPr/>
      </dsp:nvSpPr>
      <dsp:spPr>
        <a:xfrm>
          <a:off x="-3662613" y="-566611"/>
          <a:ext cx="4396077" cy="4396077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B678C-A1BF-4887-B460-619324B43D82}">
      <dsp:nvSpPr>
        <dsp:cNvPr id="0" name=""/>
        <dsp:cNvSpPr/>
      </dsp:nvSpPr>
      <dsp:spPr>
        <a:xfrm>
          <a:off x="599794" y="466131"/>
          <a:ext cx="6539297" cy="9321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Estatístico	</a:t>
          </a:r>
        </a:p>
      </dsp:txBody>
      <dsp:txXfrm>
        <a:off x="599794" y="466131"/>
        <a:ext cx="6539297" cy="932132"/>
      </dsp:txXfrm>
    </dsp:sp>
    <dsp:sp modelId="{612F96AB-B108-4B42-AE15-DE499B583C8F}">
      <dsp:nvSpPr>
        <dsp:cNvPr id="0" name=""/>
        <dsp:cNvSpPr/>
      </dsp:nvSpPr>
      <dsp:spPr>
        <a:xfrm>
          <a:off x="17211" y="34961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221F3-CB69-493B-9056-9EF288DDCE4F}">
      <dsp:nvSpPr>
        <dsp:cNvPr id="0" name=""/>
        <dsp:cNvSpPr/>
      </dsp:nvSpPr>
      <dsp:spPr>
        <a:xfrm>
          <a:off x="599794" y="1864591"/>
          <a:ext cx="6539297" cy="932132"/>
        </a:xfrm>
        <a:prstGeom prst="rect">
          <a:avLst/>
        </a:prstGeom>
        <a:solidFill>
          <a:schemeClr val="accent2">
            <a:hueOff val="-2227590"/>
            <a:satOff val="2763"/>
            <a:lumOff val="-764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 Defeito</a:t>
          </a:r>
        </a:p>
      </dsp:txBody>
      <dsp:txXfrm>
        <a:off x="599794" y="1864591"/>
        <a:ext cx="6539297" cy="932132"/>
      </dsp:txXfrm>
    </dsp:sp>
    <dsp:sp modelId="{8C1EE7DD-3A04-4697-8A98-87B85E6A961B}">
      <dsp:nvSpPr>
        <dsp:cNvPr id="0" name=""/>
        <dsp:cNvSpPr/>
      </dsp:nvSpPr>
      <dsp:spPr>
        <a:xfrm>
          <a:off x="17211" y="174807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-2227590"/>
              <a:satOff val="276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3C7D-76FA-4710-AFA6-9EA4F3277C9D}">
      <dsp:nvSpPr>
        <dsp:cNvPr id="0" name=""/>
        <dsp:cNvSpPr/>
      </dsp:nvSpPr>
      <dsp:spPr>
        <a:xfrm>
          <a:off x="-3662613" y="-566611"/>
          <a:ext cx="4396077" cy="4396077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B678C-A1BF-4887-B460-619324B43D82}">
      <dsp:nvSpPr>
        <dsp:cNvPr id="0" name=""/>
        <dsp:cNvSpPr/>
      </dsp:nvSpPr>
      <dsp:spPr>
        <a:xfrm>
          <a:off x="599794" y="466131"/>
          <a:ext cx="6539297" cy="9321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Funcional	</a:t>
          </a:r>
        </a:p>
      </dsp:txBody>
      <dsp:txXfrm>
        <a:off x="599794" y="466131"/>
        <a:ext cx="6539297" cy="932132"/>
      </dsp:txXfrm>
    </dsp:sp>
    <dsp:sp modelId="{612F96AB-B108-4B42-AE15-DE499B583C8F}">
      <dsp:nvSpPr>
        <dsp:cNvPr id="0" name=""/>
        <dsp:cNvSpPr/>
      </dsp:nvSpPr>
      <dsp:spPr>
        <a:xfrm>
          <a:off x="17211" y="34961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221F3-CB69-493B-9056-9EF288DDCE4F}">
      <dsp:nvSpPr>
        <dsp:cNvPr id="0" name=""/>
        <dsp:cNvSpPr/>
      </dsp:nvSpPr>
      <dsp:spPr>
        <a:xfrm>
          <a:off x="599794" y="1864591"/>
          <a:ext cx="6539297" cy="932132"/>
        </a:xfrm>
        <a:prstGeom prst="rect">
          <a:avLst/>
        </a:prstGeom>
        <a:solidFill>
          <a:schemeClr val="accent2">
            <a:hueOff val="-2227590"/>
            <a:satOff val="2763"/>
            <a:lumOff val="-764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9880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Não-Funcional</a:t>
          </a:r>
        </a:p>
      </dsp:txBody>
      <dsp:txXfrm>
        <a:off x="599794" y="1864591"/>
        <a:ext cx="6539297" cy="932132"/>
      </dsp:txXfrm>
    </dsp:sp>
    <dsp:sp modelId="{8C1EE7DD-3A04-4697-8A98-87B85E6A961B}">
      <dsp:nvSpPr>
        <dsp:cNvPr id="0" name=""/>
        <dsp:cNvSpPr/>
      </dsp:nvSpPr>
      <dsp:spPr>
        <a:xfrm>
          <a:off x="17211" y="1748074"/>
          <a:ext cx="1165165" cy="1165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-2227590"/>
              <a:satOff val="2763"/>
              <a:lumOff val="-7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19CEB-745B-40C4-99D0-B0A9AC76395A}">
      <dsp:nvSpPr>
        <dsp:cNvPr id="0" name=""/>
        <dsp:cNvSpPr/>
      </dsp:nvSpPr>
      <dsp:spPr>
        <a:xfrm>
          <a:off x="3293354" y="0"/>
          <a:ext cx="3293354" cy="1203555"/>
        </a:xfrm>
        <a:prstGeom prst="trapezoid">
          <a:avLst>
            <a:gd name="adj" fmla="val 136818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sistema</a:t>
          </a:r>
        </a:p>
      </dsp:txBody>
      <dsp:txXfrm>
        <a:off x="3293354" y="0"/>
        <a:ext cx="3293354" cy="1203555"/>
      </dsp:txXfrm>
    </dsp:sp>
    <dsp:sp modelId="{A4DE37DE-6727-4E35-BAEA-69F8B7593C37}">
      <dsp:nvSpPr>
        <dsp:cNvPr id="0" name=""/>
        <dsp:cNvSpPr/>
      </dsp:nvSpPr>
      <dsp:spPr>
        <a:xfrm>
          <a:off x="1646677" y="1203555"/>
          <a:ext cx="6586708" cy="1203555"/>
        </a:xfrm>
        <a:prstGeom prst="trapezoid">
          <a:avLst>
            <a:gd name="adj" fmla="val 136818"/>
          </a:avLst>
        </a:prstGeom>
        <a:solidFill>
          <a:schemeClr val="accent3">
            <a:shade val="80000"/>
            <a:hueOff val="-219761"/>
            <a:satOff val="-31951"/>
            <a:lumOff val="189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kern="1200" dirty="0"/>
            <a:t>integração</a:t>
          </a:r>
        </a:p>
      </dsp:txBody>
      <dsp:txXfrm>
        <a:off x="2799351" y="1203555"/>
        <a:ext cx="4281360" cy="1203555"/>
      </dsp:txXfrm>
    </dsp:sp>
    <dsp:sp modelId="{C3183D88-D1EA-4BE8-A56C-22E5E034CF53}">
      <dsp:nvSpPr>
        <dsp:cNvPr id="0" name=""/>
        <dsp:cNvSpPr/>
      </dsp:nvSpPr>
      <dsp:spPr>
        <a:xfrm>
          <a:off x="0" y="2407110"/>
          <a:ext cx="9880063" cy="1203555"/>
        </a:xfrm>
        <a:prstGeom prst="trapezoid">
          <a:avLst>
            <a:gd name="adj" fmla="val 136818"/>
          </a:avLst>
        </a:prstGeom>
        <a:solidFill>
          <a:schemeClr val="accent3">
            <a:shade val="80000"/>
            <a:hueOff val="-439523"/>
            <a:satOff val="-63903"/>
            <a:lumOff val="3786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unitário</a:t>
          </a:r>
        </a:p>
      </dsp:txBody>
      <dsp:txXfrm>
        <a:off x="1729011" y="2407110"/>
        <a:ext cx="6422040" cy="1203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0AE11-9CB3-446D-B848-74787867DFB1}" type="datetime8">
              <a:rPr lang="en-US" smtClean="0">
                <a:latin typeface="Segoe UI" pitchFamily="34" charset="0"/>
              </a:rPr>
              <a:t>11/6/2023 11:42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0D5797C7-BB0F-400C-90B0-966221B0B91D}" type="datetime8">
              <a:rPr lang="en-US" smtClean="0"/>
              <a:t>11/6/2023 11:42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59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663440" y="2560320"/>
            <a:ext cx="2103120" cy="210312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60320" y="2560320"/>
            <a:ext cx="2103120" cy="210312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57200" y="2560320"/>
            <a:ext cx="2103120" cy="210312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766560" y="2560320"/>
            <a:ext cx="2103120" cy="210312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759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0" y="365760"/>
            <a:ext cx="5486400" cy="1554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7920" cy="69951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83680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31520"/>
            <a:ext cx="77724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0" y="731520"/>
            <a:ext cx="7772400" cy="615553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097280"/>
            <a:ext cx="7315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4437" y="2125662"/>
            <a:ext cx="5534188" cy="41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08524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86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858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144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365760" y="6292888"/>
            <a:ext cx="1170432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65760" y="1371600"/>
            <a:ext cx="11704320" cy="187743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3640"/>
            <a:ext cx="12436476" cy="731520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ed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08524"/>
            <a:ext cx="15517065" cy="2278063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08524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ed 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8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563" y="4716462"/>
            <a:ext cx="15517065" cy="22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000"/>
            </a:lvl2pPr>
            <a:lvl3pPr marL="228600" indent="0">
              <a:spcBef>
                <a:spcPts val="600"/>
              </a:spcBef>
              <a:buNone/>
              <a:defRPr/>
            </a:lvl3pPr>
            <a:lvl4pPr marL="457200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buFont typeface="Arial" charset="0"/>
              <a:buChar char="•"/>
              <a:defRPr sz="2000"/>
            </a:lvl2pPr>
            <a:lvl3pPr marL="457200" indent="-228600">
              <a:spcBef>
                <a:spcPts val="600"/>
              </a:spcBef>
              <a:buFont typeface="Arial" charset="0"/>
              <a:buChar char="•"/>
              <a:defRPr/>
            </a:lvl3pPr>
            <a:lvl4pPr marL="685800" indent="-228600">
              <a:spcBef>
                <a:spcPts val="600"/>
              </a:spcBef>
              <a:buFont typeface="Arial" charset="0"/>
              <a:buChar char="•"/>
              <a:defRPr/>
            </a:lvl4pPr>
            <a:lvl5pPr marL="914400" indent="-228600">
              <a:spcBef>
                <a:spcPts val="600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280160"/>
            <a:ext cx="11704320" cy="1877437"/>
          </a:xfrm>
        </p:spPr>
        <p:txBody>
          <a:bodyPr>
            <a:spAutoFit/>
          </a:bodyPr>
          <a:lstStyle>
            <a:lvl1pPr>
              <a:spcBef>
                <a:spcPts val="600"/>
              </a:spcBef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59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Wingdings" pitchFamily="2" charset="2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None/>
              <a:defRPr sz="2000"/>
            </a:lvl2pPr>
            <a:lvl3pPr marL="231775" indent="0">
              <a:spcBef>
                <a:spcPts val="600"/>
              </a:spcBef>
              <a:buNone/>
              <a:tabLst/>
              <a:defRPr sz="2000"/>
            </a:lvl3pPr>
            <a:lvl4pPr marL="460375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tabLst/>
              <a:defRPr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00800" y="1371600"/>
            <a:ext cx="5669280" cy="2043636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tx2"/>
              </a:buClr>
              <a:buFont typeface="Arial" pitchFamily="34" charset="0"/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defRPr sz="2000"/>
            </a:lvl2pPr>
            <a:lvl3pPr marL="457200" indent="-228600">
              <a:spcBef>
                <a:spcPts val="600"/>
              </a:spcBef>
              <a:tabLst/>
              <a:defRPr sz="2000"/>
            </a:lvl3pPr>
            <a:lvl4pPr marL="685800" indent="-228600">
              <a:spcBef>
                <a:spcPts val="600"/>
              </a:spcBef>
              <a:defRPr sz="2000"/>
            </a:lvl4pPr>
            <a:lvl5pPr marL="914400" indent="-228600">
              <a:spcBef>
                <a:spcPts val="600"/>
              </a:spcBef>
              <a:tabLst/>
              <a:defRPr sz="20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663440" y="2560320"/>
            <a:ext cx="2103120" cy="210312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60320" y="2560320"/>
            <a:ext cx="2103120" cy="210312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57200" y="2560320"/>
            <a:ext cx="2103120" cy="210312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82296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188720"/>
            <a:ext cx="11704320" cy="822960"/>
          </a:xfrm>
        </p:spPr>
        <p:txBody>
          <a:bodyPr/>
          <a:lstStyle>
            <a:lvl1pPr marL="0" indent="0">
              <a:buNone/>
              <a:defRPr sz="2800" spc="-3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766560" y="2560320"/>
            <a:ext cx="2103120" cy="210312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60803" y="5051425"/>
            <a:ext cx="8928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5486400" cy="155448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17920" y="0"/>
            <a:ext cx="6217920" cy="6995160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5759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0" y="365760"/>
            <a:ext cx="5486400" cy="155448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17920" cy="6995160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83680" y="2103120"/>
            <a:ext cx="5486400" cy="1815882"/>
          </a:xfrm>
        </p:spPr>
        <p:txBody>
          <a:bodyPr>
            <a:sp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31520"/>
            <a:ext cx="77724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  <p:pic>
        <p:nvPicPr>
          <p:cNvPr id="5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3069" y="3497580"/>
            <a:ext cx="734600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0" y="731520"/>
            <a:ext cx="7772400" cy="615553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800" spc="-3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  <p:pic>
        <p:nvPicPr>
          <p:cNvPr id="5" name="Picture 3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3268662"/>
            <a:ext cx="746369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76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097280"/>
            <a:ext cx="7315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8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7" y="2125662"/>
            <a:ext cx="5534188" cy="4155496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4437" y="2125662"/>
            <a:ext cx="5534188" cy="41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86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858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14400" indent="0">
              <a:spcBef>
                <a:spcPts val="600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  <p:pic>
        <p:nvPicPr>
          <p:cNvPr id="4" name="Picture 14" descr="Z:\03 - ATIVIDADES CI - GERAL\Comunicação\Logotipos\CI\Versão atual\Microsoft Innovation Center-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7037" y="3192462"/>
            <a:ext cx="390631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Z:\03 - ATIVIDADES CI - GERAL\Comunicação\Logotipos\PUCRS\Brasão PUCRS - Origin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4037" y="2582862"/>
            <a:ext cx="10116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Z:\03 - ATIVIDADES CI - GERAL\Comunicação\Logotipos\Inovapuc\Aplicação Origin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8037" y="2659062"/>
            <a:ext cx="1905000" cy="168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365760" y="6292888"/>
            <a:ext cx="1170432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65760" y="1371600"/>
            <a:ext cx="11704320" cy="187743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3640"/>
            <a:ext cx="12436476" cy="731520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2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Introduction to Software Testing, Edition 2  (Ch 2)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© Ammann &amp; Offutt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4EB3A-8109-4D7B-9AB4-BD335B812DA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5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" y="2560320"/>
            <a:ext cx="9144000" cy="914400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1463040"/>
            <a:ext cx="9144000" cy="1097280"/>
          </a:xfrm>
          <a:noFill/>
        </p:spPr>
        <p:txBody>
          <a:bodyPr lIns="91440" tIns="91440" rIns="91440" bIns="91440" anchor="t" anchorCtr="0"/>
          <a:lstStyle>
            <a:lvl1pPr>
              <a:defRPr sz="60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332720" y="365760"/>
            <a:ext cx="1645920" cy="352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4494078"/>
            <a:ext cx="12436475" cy="25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B3C6B0-8F89-AD48-008D-CCA2997C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DD79-DFD2-4364-AE48-A72141C17FB6}" type="datetime1">
              <a:rPr lang="pt-BR" smtClean="0"/>
              <a:t>06/11/2023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62F629-EBC8-8BCB-6625-0B9883D0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D607BD-BF58-852A-8336-F024C354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06751-1F22-40D7-94A9-5C473013938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8AD9B13D-84C6-4268-457D-B153E784E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842" y="6249990"/>
            <a:ext cx="382359" cy="465797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B877FD0-5110-1F23-D9E0-7E9738EFF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375" y="753583"/>
            <a:ext cx="1004250" cy="1004108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1754D7A-8EDA-441E-B58E-073932947595}"/>
              </a:ext>
            </a:extLst>
          </p:cNvPr>
          <p:cNvCxnSpPr>
            <a:cxnSpLocks/>
          </p:cNvCxnSpPr>
          <p:nvPr userDrawn="1"/>
        </p:nvCxnSpPr>
        <p:spPr>
          <a:xfrm>
            <a:off x="1809793" y="859599"/>
            <a:ext cx="0" cy="821519"/>
          </a:xfrm>
          <a:prstGeom prst="line">
            <a:avLst/>
          </a:prstGeom>
          <a:ln w="12700">
            <a:solidFill>
              <a:srgbClr val="1B4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3">
            <a:extLst>
              <a:ext uri="{FF2B5EF4-FFF2-40B4-BE49-F238E27FC236}">
                <a16:creationId xmlns:a16="http://schemas.microsoft.com/office/drawing/2014/main" id="{360393C0-912D-48AC-A8A2-C7029822B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5917" y="974917"/>
            <a:ext cx="2494361" cy="680767"/>
          </a:xfrm>
        </p:spPr>
        <p:txBody>
          <a:bodyPr>
            <a:normAutofit/>
          </a:bodyPr>
          <a:lstStyle>
            <a:lvl1pPr>
              <a:defRPr sz="3264"/>
            </a:lvl1pPr>
          </a:lstStyle>
          <a:p>
            <a:r>
              <a:rPr lang="pt-BR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52313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7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buFontTx/>
              <a:buNone/>
              <a:defRPr sz="2000"/>
            </a:lvl2pPr>
            <a:lvl3pPr marL="228600" indent="0">
              <a:spcBef>
                <a:spcPts val="600"/>
              </a:spcBef>
              <a:buNone/>
              <a:defRPr/>
            </a:lvl3pPr>
            <a:lvl4pPr marL="457200" indent="0">
              <a:spcBef>
                <a:spcPts val="600"/>
              </a:spcBef>
              <a:buNone/>
              <a:defRPr/>
            </a:lvl4pPr>
            <a:lvl5pPr marL="6858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043636"/>
          </a:xfrm>
        </p:spPr>
        <p:txBody>
          <a:bodyPr>
            <a:spAutoFit/>
          </a:bodyPr>
          <a:lstStyle>
            <a:lvl1pPr marL="0" indent="0">
              <a:spcBef>
                <a:spcPts val="600"/>
              </a:spcBef>
              <a:buNone/>
              <a:defRPr sz="2800" spc="-30" baseline="0">
                <a:solidFill>
                  <a:schemeClr val="tx2"/>
                </a:solidFill>
                <a:latin typeface="+mj-lt"/>
              </a:defRPr>
            </a:lvl1pPr>
            <a:lvl2pPr marL="228600" indent="-228600">
              <a:spcBef>
                <a:spcPts val="600"/>
              </a:spcBef>
              <a:buFont typeface="Arial" charset="0"/>
              <a:buChar char="•"/>
              <a:defRPr sz="2000"/>
            </a:lvl2pPr>
            <a:lvl3pPr marL="457200" indent="-228600">
              <a:spcBef>
                <a:spcPts val="600"/>
              </a:spcBef>
              <a:buFont typeface="Arial" charset="0"/>
              <a:buChar char="•"/>
              <a:defRPr/>
            </a:lvl3pPr>
            <a:lvl4pPr marL="685800" indent="-228600">
              <a:spcBef>
                <a:spcPts val="600"/>
              </a:spcBef>
              <a:buFont typeface="Arial" charset="0"/>
              <a:buChar char="•"/>
              <a:defRPr/>
            </a:lvl4pPr>
            <a:lvl5pPr marL="914400" indent="-228600">
              <a:spcBef>
                <a:spcPts val="600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1280160"/>
            <a:ext cx="11704320" cy="1877437"/>
          </a:xfrm>
        </p:spPr>
        <p:txBody>
          <a:bodyPr>
            <a:spAutoFit/>
          </a:bodyPr>
          <a:lstStyle>
            <a:lvl1pPr>
              <a:spcBef>
                <a:spcPts val="600"/>
              </a:spcBef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20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704320" cy="1828800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203" r:id="rId2"/>
    <p:sldLayoutId id="2147484204" r:id="rId3"/>
    <p:sldLayoutId id="2147484206" r:id="rId4"/>
    <p:sldLayoutId id="2147484205" r:id="rId5"/>
    <p:sldLayoutId id="2147484197" r:id="rId6"/>
    <p:sldLayoutId id="2147484087" r:id="rId7"/>
    <p:sldLayoutId id="2147484098" r:id="rId8"/>
    <p:sldLayoutId id="2147484086" r:id="rId9"/>
    <p:sldLayoutId id="2147484099" r:id="rId10"/>
    <p:sldLayoutId id="2147484106" r:id="rId11"/>
    <p:sldLayoutId id="2147484092" r:id="rId12"/>
    <p:sldLayoutId id="2147484196" r:id="rId13"/>
    <p:sldLayoutId id="2147484201" r:id="rId14"/>
    <p:sldLayoutId id="2147484198" r:id="rId15"/>
    <p:sldLayoutId id="2147484202" r:id="rId16"/>
    <p:sldLayoutId id="2147484199" r:id="rId17"/>
    <p:sldLayoutId id="2147484200" r:id="rId18"/>
    <p:sldLayoutId id="2147484130" r:id="rId19"/>
    <p:sldLayoutId id="2147484093" r:id="rId20"/>
    <p:sldLayoutId id="2147484127" r:id="rId21"/>
    <p:sldLayoutId id="2147484094" r:id="rId22"/>
    <p:sldLayoutId id="2147484195" r:id="rId23"/>
    <p:sldLayoutId id="2147484096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7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65760"/>
            <a:ext cx="11704320" cy="914400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704320" cy="1828800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32" r:id="rId25"/>
    <p:sldLayoutId id="2147484234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7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inonjs.org/" TargetMode="External"/><Relationship Id="rId3" Type="http://schemas.openxmlformats.org/officeDocument/2006/relationships/hyperlink" Target="https://jasmine.github.io/" TargetMode="External"/><Relationship Id="rId7" Type="http://schemas.openxmlformats.org/officeDocument/2006/relationships/hyperlink" Target="https://www.chaijs.com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playwright.dev/" TargetMode="External"/><Relationship Id="rId5" Type="http://schemas.openxmlformats.org/officeDocument/2006/relationships/hyperlink" Target="https://www.cypress.io/" TargetMode="External"/><Relationship Id="rId4" Type="http://schemas.openxmlformats.org/officeDocument/2006/relationships/hyperlink" Target="https://mochajs.org/" TargetMode="External"/><Relationship Id="rId9" Type="http://schemas.openxmlformats.org/officeDocument/2006/relationships/hyperlink" Target="https://karma-runner.github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c-project/jest" TargetMode="External"/><Relationship Id="rId2" Type="http://schemas.openxmlformats.org/officeDocument/2006/relationships/hyperlink" Target="https://kulshekhar.github.io/ts-jest/" TargetMode="Externa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expect" TargetMode="External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asynchronous" TargetMode="External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ipInTheWild.html" TargetMode="External"/><Relationship Id="rId2" Type="http://schemas.openxmlformats.org/officeDocument/2006/relationships/hyperlink" Target="https://martinfowler.com/articles/injection.html" TargetMode="Externa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bliki/TestDouble.html" TargetMode="External"/><Relationship Id="rId1" Type="http://schemas.openxmlformats.org/officeDocument/2006/relationships/slideLayout" Target="../slideLayouts/slideLayout4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mock-function-api" TargetMode="External"/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0837" y="3192462"/>
            <a:ext cx="11506200" cy="914400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HTML, CSS e TypeScript</a:t>
            </a:r>
          </a:p>
          <a:p>
            <a:r>
              <a:rPr lang="en-US" dirty="0" err="1">
                <a:latin typeface="Segoe UI"/>
                <a:cs typeface="Segoe UI"/>
              </a:rPr>
              <a:t>Instrutor</a:t>
            </a:r>
            <a:r>
              <a:rPr lang="en-US" dirty="0">
                <a:latin typeface="Segoe UI"/>
                <a:cs typeface="Segoe UI"/>
              </a:rPr>
              <a:t>: </a:t>
            </a:r>
            <a:r>
              <a:rPr lang="en-US" dirty="0" err="1">
                <a:latin typeface="Segoe UI"/>
                <a:cs typeface="Segoe UI"/>
              </a:rPr>
              <a:t>Júlio</a:t>
            </a:r>
            <a:r>
              <a:rPr lang="en-US" dirty="0">
                <a:latin typeface="Segoe UI"/>
                <a:cs typeface="Segoe UI"/>
              </a:rPr>
              <a:t> Pereira Machado (julio.machado@pucrs.br)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5C75-9ED9-8DEE-BC72-E90BBA65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V&amp;V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D20C50-74AC-FDC9-8E75-E3398F1C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dois tipos de técnicas de validação e verificação: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8678E5F-84D6-9521-49CD-155B35CE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480612"/>
              </p:ext>
            </p:extLst>
          </p:nvPr>
        </p:nvGraphicFramePr>
        <p:xfrm>
          <a:off x="2664668" y="2950072"/>
          <a:ext cx="7156303" cy="32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2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99B5C5B-D2B7-C4F5-ACD3-A132D6D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V&amp;V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C08515-AB82-39DD-4744-1FCEE48659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30375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56" b="1" dirty="0"/>
              <a:t>Técnicas de V&amp;V estáticas</a:t>
            </a:r>
            <a:r>
              <a:rPr lang="pt-BR" sz="2856" dirty="0"/>
              <a:t> não requerem que o sistema de software seja executado.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pt-BR" sz="1648" dirty="0"/>
              <a:t>Exemplo: revisões de código</a:t>
            </a:r>
          </a:p>
          <a:p>
            <a:endParaRPr lang="pt-BR" sz="2856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56" b="1" dirty="0"/>
              <a:t>Técnicas de V&amp;V dinâmicas</a:t>
            </a:r>
            <a:r>
              <a:rPr lang="pt-BR" sz="2856" dirty="0"/>
              <a:t> requerem trabalhar com uma representação executável do sistema de software.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pt-BR" sz="1648" dirty="0"/>
              <a:t>Exemplo: teste</a:t>
            </a:r>
          </a:p>
        </p:txBody>
      </p:sp>
    </p:spTree>
    <p:extLst>
      <p:ext uri="{BB962C8B-B14F-4D97-AF65-F5344CB8AC3E}">
        <p14:creationId xmlns:p14="http://schemas.microsoft.com/office/powerpoint/2010/main" val="16243647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Terminologia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48" dirty="0">
                <a:solidFill>
                  <a:schemeClr val="tx2"/>
                </a:solidFill>
              </a:rPr>
              <a:t>O </a:t>
            </a:r>
            <a:r>
              <a:rPr lang="en-US" sz="2448" dirty="0" err="1">
                <a:solidFill>
                  <a:schemeClr val="tx2"/>
                </a:solidFill>
              </a:rPr>
              <a:t>termo</a:t>
            </a:r>
            <a:r>
              <a:rPr lang="en-US" sz="2448" dirty="0">
                <a:solidFill>
                  <a:schemeClr val="tx2"/>
                </a:solidFill>
              </a:rPr>
              <a:t> </a:t>
            </a:r>
            <a:r>
              <a:rPr lang="en-US" sz="2448" i="1" dirty="0">
                <a:solidFill>
                  <a:schemeClr val="tx2"/>
                </a:solidFill>
              </a:rPr>
              <a:t>bug</a:t>
            </a:r>
            <a:r>
              <a:rPr lang="en-US" sz="2448" dirty="0"/>
              <a:t> é </a:t>
            </a:r>
            <a:r>
              <a:rPr lang="en-US" sz="2448" dirty="0" err="1"/>
              <a:t>utilizado</a:t>
            </a:r>
            <a:r>
              <a:rPr lang="en-US" sz="2448" dirty="0"/>
              <a:t> </a:t>
            </a:r>
            <a:r>
              <a:rPr lang="en-US" sz="2448" dirty="0" err="1"/>
              <a:t>informalmente</a:t>
            </a:r>
            <a:endParaRPr lang="en-US" sz="2448" dirty="0"/>
          </a:p>
        </p:txBody>
      </p:sp>
      <p:grpSp>
        <p:nvGrpSpPr>
          <p:cNvPr id="14" name="Group 13"/>
          <p:cNvGrpSpPr/>
          <p:nvPr/>
        </p:nvGrpSpPr>
        <p:grpSpPr>
          <a:xfrm>
            <a:off x="2768558" y="2959851"/>
            <a:ext cx="1054846" cy="767540"/>
            <a:chOff x="6004290" y="2871291"/>
            <a:chExt cx="1034257" cy="752559"/>
          </a:xfrm>
        </p:grpSpPr>
        <p:sp>
          <p:nvSpPr>
            <p:cNvPr id="9" name="Oval 8"/>
            <p:cNvSpPr/>
            <p:nvPr/>
          </p:nvSpPr>
          <p:spPr bwMode="auto">
            <a:xfrm>
              <a:off x="6086282" y="2871291"/>
              <a:ext cx="825388" cy="752559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93260" tIns="46630" rIns="93260" bIns="4663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40" b="1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04290" y="2985961"/>
              <a:ext cx="1034257" cy="53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56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BUG</a:t>
              </a:r>
            </a:p>
          </p:txBody>
        </p:sp>
        <p:cxnSp>
          <p:nvCxnSpPr>
            <p:cNvPr id="13" name="Straight Connector 12"/>
            <p:cNvCxnSpPr>
              <a:stCxn id="9" idx="1"/>
              <a:endCxn id="9" idx="5"/>
            </p:cNvCxnSpPr>
            <p:nvPr/>
          </p:nvCxnSpPr>
          <p:spPr bwMode="auto">
            <a:xfrm>
              <a:off x="6207157" y="2981501"/>
              <a:ext cx="583638" cy="532139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698" y="4549298"/>
            <a:ext cx="1314712" cy="205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82" y="1699316"/>
            <a:ext cx="1589959" cy="19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98826" y="4549298"/>
            <a:ext cx="4977352" cy="206992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36" dirty="0">
                <a:solidFill>
                  <a:schemeClr val="tx1"/>
                </a:solidFill>
              </a:rPr>
              <a:t>“It has been just so in all of my inventions. The first step is an intuition, and comes with a burst, then difficulties arise—this thing gives out and </a:t>
            </a:r>
            <a:r>
              <a:rPr lang="en-US" sz="1836" i="1" dirty="0">
                <a:solidFill>
                  <a:schemeClr val="tx1"/>
                </a:solidFill>
              </a:rPr>
              <a:t>[it is]</a:t>
            </a:r>
            <a:r>
              <a:rPr lang="en-US" sz="1836" dirty="0">
                <a:solidFill>
                  <a:schemeClr val="tx1"/>
                </a:solidFill>
              </a:rPr>
              <a:t> then that </a:t>
            </a:r>
            <a:r>
              <a:rPr lang="en-US" sz="1836" dirty="0">
                <a:solidFill>
                  <a:schemeClr val="tx2"/>
                </a:solidFill>
              </a:rPr>
              <a:t>'Bugs</a:t>
            </a:r>
            <a:r>
              <a:rPr lang="en-US" sz="1836" dirty="0">
                <a:solidFill>
                  <a:schemeClr val="tx1"/>
                </a:solidFill>
              </a:rPr>
              <a:t>'—as such little faults and difficulties are called—show themselves and months of intense watching, study and labor are requisite. . .” </a:t>
            </a:r>
            <a:r>
              <a:rPr lang="en-US" sz="1836" b="0" dirty="0">
                <a:solidFill>
                  <a:schemeClr val="tx1"/>
                </a:solidFill>
              </a:rPr>
              <a:t>– Thomas Edison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9120773" y="1699316"/>
            <a:ext cx="2822569" cy="433003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r>
              <a:rPr lang="en-US" sz="1836" dirty="0">
                <a:solidFill>
                  <a:schemeClr val="tx1"/>
                </a:solidFill>
              </a:rPr>
              <a:t>“an analyzing process must equally have been performed in order to furnish the Analytical Engine with the necessary operative data; and that herein may also lie a possible source of </a:t>
            </a:r>
            <a:r>
              <a:rPr lang="en-US" sz="1836" dirty="0">
                <a:solidFill>
                  <a:schemeClr val="tx2"/>
                </a:solidFill>
              </a:rPr>
              <a:t>error</a:t>
            </a:r>
            <a:r>
              <a:rPr lang="en-US" sz="1836" dirty="0">
                <a:solidFill>
                  <a:schemeClr val="tx1"/>
                </a:solidFill>
              </a:rPr>
              <a:t>. Granted that the actual mechanism is unerring in its processes, the cards may give it wrong orders. ” </a:t>
            </a:r>
            <a:r>
              <a:rPr lang="en-US" sz="1836" b="0" dirty="0">
                <a:solidFill>
                  <a:schemeClr val="tx1"/>
                </a:solidFill>
              </a:rPr>
              <a:t>– Ada, Countess Lovelace (</a:t>
            </a:r>
            <a:r>
              <a:rPr lang="en-US" sz="1836" b="0" dirty="0" err="1">
                <a:solidFill>
                  <a:schemeClr val="tx1"/>
                </a:solidFill>
              </a:rPr>
              <a:t>notas</a:t>
            </a:r>
            <a:r>
              <a:rPr lang="en-US" sz="1836" b="0" dirty="0">
                <a:solidFill>
                  <a:schemeClr val="tx1"/>
                </a:solidFill>
              </a:rPr>
              <a:t> </a:t>
            </a:r>
            <a:r>
              <a:rPr lang="en-US" sz="1836" b="0" dirty="0" err="1">
                <a:solidFill>
                  <a:schemeClr val="tx1"/>
                </a:solidFill>
              </a:rPr>
              <a:t>sobre</a:t>
            </a:r>
            <a:r>
              <a:rPr lang="en-US" sz="1836" b="0" dirty="0">
                <a:solidFill>
                  <a:schemeClr val="tx1"/>
                </a:solidFill>
              </a:rPr>
              <a:t> Babbage’s Analytical Engine)</a:t>
            </a:r>
          </a:p>
        </p:txBody>
      </p:sp>
    </p:spTree>
    <p:extLst>
      <p:ext uri="{BB962C8B-B14F-4D97-AF65-F5344CB8AC3E}">
        <p14:creationId xmlns:p14="http://schemas.microsoft.com/office/powerpoint/2010/main" val="33001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5C75-9ED9-8DEE-BC72-E90BBA65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8678E5F-84D6-9521-49CD-155B35CE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255017"/>
              </p:ext>
            </p:extLst>
          </p:nvPr>
        </p:nvGraphicFramePr>
        <p:xfrm>
          <a:off x="2664669" y="2000319"/>
          <a:ext cx="7156303" cy="32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446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1FBD3A6-670B-6077-0424-F46DBDA3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85B492-400E-4DF0-93C1-B9BA23E1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8192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Defeito (</a:t>
            </a:r>
            <a:r>
              <a:rPr lang="pt-BR" sz="2800" b="1" i="1" dirty="0" err="1"/>
              <a:t>failure</a:t>
            </a:r>
            <a:r>
              <a:rPr lang="pt-BR" sz="2800" b="1" dirty="0"/>
              <a:t>)</a:t>
            </a:r>
            <a:r>
              <a:rPr lang="pt-BR" sz="2800" dirty="0"/>
              <a:t>: é a manifestação externa do estado de erro quando este interfere na saída gerada.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Erro (</a:t>
            </a:r>
            <a:r>
              <a:rPr lang="pt-BR" sz="2800" b="1" i="1" dirty="0" err="1"/>
              <a:t>error</a:t>
            </a:r>
            <a:r>
              <a:rPr lang="pt-BR" sz="2800" b="1" dirty="0"/>
              <a:t>)</a:t>
            </a:r>
            <a:r>
              <a:rPr lang="pt-BR" sz="2800" dirty="0"/>
              <a:t>: é o estado interno que diverge do estado correto.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Falha (</a:t>
            </a:r>
            <a:r>
              <a:rPr lang="pt-BR" sz="2800" b="1" i="1" dirty="0" err="1"/>
              <a:t>fault</a:t>
            </a:r>
            <a:r>
              <a:rPr lang="pt-BR" sz="2800" b="1" dirty="0"/>
              <a:t>)</a:t>
            </a:r>
            <a:r>
              <a:rPr lang="pt-BR" sz="2800" dirty="0"/>
              <a:t>: problema no código que, ao ser executado, leva a um erro.</a:t>
            </a:r>
          </a:p>
        </p:txBody>
      </p:sp>
    </p:spTree>
    <p:extLst>
      <p:ext uri="{BB962C8B-B14F-4D97-AF65-F5344CB8AC3E}">
        <p14:creationId xmlns:p14="http://schemas.microsoft.com/office/powerpoint/2010/main" val="31399568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FAF53-8DEA-7C32-D673-C148ACDA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E906C-D7C4-68A4-77C0-F3B6E3A8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execução de um teste leva a detecção de </a:t>
            </a:r>
            <a:r>
              <a:rPr lang="pt-BR" u="sng" dirty="0"/>
              <a:t>defeitos</a:t>
            </a:r>
            <a:r>
              <a:rPr lang="pt-BR" dirty="0"/>
              <a:t>.</a:t>
            </a:r>
          </a:p>
          <a:p>
            <a:r>
              <a:rPr lang="pt-BR" dirty="0"/>
              <a:t>A depuração do sistema permite então detectar o </a:t>
            </a:r>
            <a:r>
              <a:rPr lang="pt-BR" u="sng" dirty="0"/>
              <a:t>estado de erro</a:t>
            </a:r>
            <a:r>
              <a:rPr lang="pt-BR" dirty="0"/>
              <a:t>.</a:t>
            </a:r>
          </a:p>
          <a:p>
            <a:r>
              <a:rPr lang="pt-BR" dirty="0"/>
              <a:t>E levar, possivelmente, a descoberta da </a:t>
            </a:r>
            <a:r>
              <a:rPr lang="pt-BR" u="sng" dirty="0"/>
              <a:t>falha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693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1</a:t>
            </a:r>
            <a:endParaRPr lang="en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14559-526A-AED4-9F63-DDA857F63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3584828"/>
          </a:xfrm>
        </p:spPr>
        <p:txBody>
          <a:bodyPr/>
          <a:lstStyle/>
          <a:p>
            <a:r>
              <a:rPr lang="pt-BR" sz="2856" dirty="0"/>
              <a:t>Um programa deve imprimir um cupom fiscal com o valor total da compra.</a:t>
            </a:r>
          </a:p>
          <a:p>
            <a:r>
              <a:rPr lang="pt-BR" sz="2856" dirty="0"/>
              <a:t>Executando-se um caso de teste percebe-se um </a:t>
            </a:r>
            <a:r>
              <a:rPr lang="pt-BR" sz="2856" u="sng" dirty="0"/>
              <a:t>defeito</a:t>
            </a:r>
            <a:r>
              <a:rPr lang="pt-BR" sz="2856" dirty="0"/>
              <a:t>:</a:t>
            </a:r>
          </a:p>
          <a:p>
            <a:pPr lvl="1"/>
            <a:r>
              <a:rPr lang="pt-BR" sz="2448" dirty="0"/>
              <a:t>o valor da soma está incorreto.</a:t>
            </a:r>
          </a:p>
          <a:p>
            <a:r>
              <a:rPr lang="pt-BR" sz="2856" dirty="0"/>
              <a:t>A depuração mostra um </a:t>
            </a:r>
            <a:r>
              <a:rPr lang="pt-BR" sz="2856" u="sng" dirty="0"/>
              <a:t>estado de erro</a:t>
            </a:r>
            <a:r>
              <a:rPr lang="pt-BR" sz="2856" dirty="0"/>
              <a:t>:</a:t>
            </a:r>
          </a:p>
          <a:p>
            <a:pPr lvl="1"/>
            <a:r>
              <a:rPr lang="pt-BR" sz="2448" dirty="0"/>
              <a:t>o preço do último produto não está sendo somado.</a:t>
            </a:r>
          </a:p>
          <a:p>
            <a:r>
              <a:rPr lang="pt-BR" sz="2856" dirty="0"/>
              <a:t>Uma análise do código detecta a </a:t>
            </a:r>
            <a:r>
              <a:rPr lang="pt-BR" sz="2856" u="sng" dirty="0"/>
              <a:t>falha</a:t>
            </a:r>
            <a:r>
              <a:rPr lang="pt-BR" sz="2856" dirty="0"/>
              <a:t>:</a:t>
            </a:r>
          </a:p>
          <a:p>
            <a:pPr lvl="1"/>
            <a:r>
              <a:rPr lang="pt-BR" sz="2448" dirty="0"/>
              <a:t>o método que percorre a lista de produtos está interpretando erroneamente o tamanho da lista de itens de venda.</a:t>
            </a:r>
          </a:p>
        </p:txBody>
      </p:sp>
    </p:spTree>
    <p:extLst>
      <p:ext uri="{BB962C8B-B14F-4D97-AF65-F5344CB8AC3E}">
        <p14:creationId xmlns:p14="http://schemas.microsoft.com/office/powerpoint/2010/main" val="12181638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DC8E97-4BC8-58C0-C641-E914CB3640BE}"/>
              </a:ext>
            </a:extLst>
          </p:cNvPr>
          <p:cNvSpPr txBox="1"/>
          <p:nvPr/>
        </p:nvSpPr>
        <p:spPr>
          <a:xfrm>
            <a:off x="598032" y="2278496"/>
            <a:ext cx="6218940" cy="355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 ===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  <a:p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</p:txBody>
      </p:sp>
      <p:sp>
        <p:nvSpPr>
          <p:cNvPr id="6" name="Texto Explicativo: Linha 5">
            <a:extLst>
              <a:ext uri="{FF2B5EF4-FFF2-40B4-BE49-F238E27FC236}">
                <a16:creationId xmlns:a16="http://schemas.microsoft.com/office/drawing/2014/main" id="{9B24BD58-0401-A68B-7BFE-4DCC67F3823F}"/>
              </a:ext>
            </a:extLst>
          </p:cNvPr>
          <p:cNvSpPr/>
          <p:nvPr/>
        </p:nvSpPr>
        <p:spPr>
          <a:xfrm>
            <a:off x="6919276" y="3911224"/>
            <a:ext cx="1760526" cy="1170512"/>
          </a:xfrm>
          <a:prstGeom prst="borderCallout1">
            <a:avLst>
              <a:gd name="adj1" fmla="val 18750"/>
              <a:gd name="adj2" fmla="val -8333"/>
              <a:gd name="adj3" fmla="val 106809"/>
              <a:gd name="adj4" fmla="val -7563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836" dirty="0"/>
              <a:t>Teste: [ 2, 7, 0 ]</a:t>
            </a:r>
          </a:p>
          <a:p>
            <a:pPr algn="just"/>
            <a:r>
              <a:rPr lang="pt-BR" sz="1836" dirty="0"/>
              <a:t>Esperado: 1</a:t>
            </a:r>
          </a:p>
          <a:p>
            <a:pPr algn="just"/>
            <a:r>
              <a:rPr lang="pt-BR" sz="1836" dirty="0"/>
              <a:t>Atual: 1</a:t>
            </a:r>
          </a:p>
        </p:txBody>
      </p:sp>
      <p:sp>
        <p:nvSpPr>
          <p:cNvPr id="7" name="Texto Explicativo: Linha 6">
            <a:extLst>
              <a:ext uri="{FF2B5EF4-FFF2-40B4-BE49-F238E27FC236}">
                <a16:creationId xmlns:a16="http://schemas.microsoft.com/office/drawing/2014/main" id="{83B6FC02-0DDC-64BB-2AC0-C1D8C190A719}"/>
              </a:ext>
            </a:extLst>
          </p:cNvPr>
          <p:cNvSpPr/>
          <p:nvPr/>
        </p:nvSpPr>
        <p:spPr>
          <a:xfrm>
            <a:off x="6919276" y="5570243"/>
            <a:ext cx="1760526" cy="1170512"/>
          </a:xfrm>
          <a:prstGeom prst="borderCallout1">
            <a:avLst>
              <a:gd name="adj1" fmla="val 18750"/>
              <a:gd name="adj2" fmla="val -8333"/>
              <a:gd name="adj3" fmla="val -2947"/>
              <a:gd name="adj4" fmla="val -7238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836" dirty="0"/>
              <a:t>Teste: [ 0, 2, 7 ]</a:t>
            </a:r>
          </a:p>
          <a:p>
            <a:pPr algn="just"/>
            <a:r>
              <a:rPr lang="pt-BR" sz="1836" dirty="0"/>
              <a:t>Esperado: 1</a:t>
            </a:r>
          </a:p>
          <a:p>
            <a:pPr algn="just"/>
            <a:r>
              <a:rPr lang="pt-BR" sz="1836" dirty="0"/>
              <a:t>Atual: 0</a:t>
            </a:r>
          </a:p>
        </p:txBody>
      </p:sp>
    </p:spTree>
    <p:extLst>
      <p:ext uri="{BB962C8B-B14F-4D97-AF65-F5344CB8AC3E}">
        <p14:creationId xmlns:p14="http://schemas.microsoft.com/office/powerpoint/2010/main" val="19018383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DC8E97-4BC8-58C0-C641-E914CB3640BE}"/>
              </a:ext>
            </a:extLst>
          </p:cNvPr>
          <p:cNvSpPr txBox="1"/>
          <p:nvPr/>
        </p:nvSpPr>
        <p:spPr>
          <a:xfrm>
            <a:off x="598032" y="2278496"/>
            <a:ext cx="6218940" cy="355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 ===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  <a:p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]));</a:t>
            </a:r>
          </a:p>
        </p:txBody>
      </p:sp>
      <p:sp>
        <p:nvSpPr>
          <p:cNvPr id="7" name="Texto Explicativo: Linha 6">
            <a:extLst>
              <a:ext uri="{FF2B5EF4-FFF2-40B4-BE49-F238E27FC236}">
                <a16:creationId xmlns:a16="http://schemas.microsoft.com/office/drawing/2014/main" id="{83B6FC02-0DDC-64BB-2AC0-C1D8C190A719}"/>
              </a:ext>
            </a:extLst>
          </p:cNvPr>
          <p:cNvSpPr/>
          <p:nvPr/>
        </p:nvSpPr>
        <p:spPr>
          <a:xfrm>
            <a:off x="6919276" y="5570243"/>
            <a:ext cx="1760526" cy="1170512"/>
          </a:xfrm>
          <a:prstGeom prst="borderCallout1">
            <a:avLst>
              <a:gd name="adj1" fmla="val 18750"/>
              <a:gd name="adj2" fmla="val -8333"/>
              <a:gd name="adj3" fmla="val -2947"/>
              <a:gd name="adj4" fmla="val -7238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836" u="sng" dirty="0"/>
              <a:t>Teste</a:t>
            </a:r>
            <a:r>
              <a:rPr lang="pt-BR" sz="1836" dirty="0"/>
              <a:t>: [ 0, 2, 7 ]</a:t>
            </a:r>
          </a:p>
          <a:p>
            <a:pPr algn="just"/>
            <a:r>
              <a:rPr lang="pt-BR" sz="1836" u="sng" dirty="0"/>
              <a:t>Esperado</a:t>
            </a:r>
            <a:r>
              <a:rPr lang="pt-BR" sz="1836" dirty="0"/>
              <a:t>: 1</a:t>
            </a:r>
          </a:p>
          <a:p>
            <a:pPr algn="just"/>
            <a:r>
              <a:rPr lang="pt-BR" sz="1836" u="sng" dirty="0"/>
              <a:t>Atual</a:t>
            </a:r>
            <a:r>
              <a:rPr lang="pt-BR" sz="1836" dirty="0"/>
              <a:t>: 0</a:t>
            </a:r>
          </a:p>
        </p:txBody>
      </p:sp>
      <p:sp>
        <p:nvSpPr>
          <p:cNvPr id="5" name="Texto Explicativo: Linha 4">
            <a:extLst>
              <a:ext uri="{FF2B5EF4-FFF2-40B4-BE49-F238E27FC236}">
                <a16:creationId xmlns:a16="http://schemas.microsoft.com/office/drawing/2014/main" id="{7200E288-5AB0-8294-8EF5-977EC62E28AA}"/>
              </a:ext>
            </a:extLst>
          </p:cNvPr>
          <p:cNvSpPr/>
          <p:nvPr/>
        </p:nvSpPr>
        <p:spPr>
          <a:xfrm>
            <a:off x="9336432" y="2864424"/>
            <a:ext cx="2712162" cy="1827142"/>
          </a:xfrm>
          <a:prstGeom prst="borderCallout1">
            <a:avLst>
              <a:gd name="adj1" fmla="val 18750"/>
              <a:gd name="adj2" fmla="val -8333"/>
              <a:gd name="adj3" fmla="val 144271"/>
              <a:gd name="adj4" fmla="val -5774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u="sng" dirty="0"/>
              <a:t>Erro</a:t>
            </a:r>
            <a:r>
              <a:rPr lang="pt-BR" sz="1836" dirty="0"/>
              <a:t>:  </a:t>
            </a:r>
            <a:r>
              <a:rPr lang="pt-BR" sz="1836" i="1" dirty="0"/>
              <a:t>i</a:t>
            </a:r>
            <a:r>
              <a:rPr lang="pt-BR" sz="1836" dirty="0"/>
              <a:t> é 1 na primeira iteração.</a:t>
            </a:r>
          </a:p>
          <a:p>
            <a:r>
              <a:rPr lang="pt-BR" sz="1836" dirty="0"/>
              <a:t>Erro se propaga para a variável </a:t>
            </a:r>
            <a:r>
              <a:rPr lang="pt-BR" sz="1836" i="1" dirty="0"/>
              <a:t>contagem</a:t>
            </a:r>
            <a:r>
              <a:rPr lang="pt-BR" sz="1836" dirty="0"/>
              <a:t>.</a:t>
            </a:r>
          </a:p>
          <a:p>
            <a:r>
              <a:rPr lang="pt-BR" sz="1836" u="sng" dirty="0"/>
              <a:t>Defeito</a:t>
            </a:r>
            <a:r>
              <a:rPr lang="pt-BR" sz="1836" dirty="0"/>
              <a:t>: contagem é 0 no comando </a:t>
            </a:r>
            <a:r>
              <a:rPr lang="pt-BR" sz="1836" i="1" dirty="0" err="1"/>
              <a:t>return</a:t>
            </a:r>
            <a:r>
              <a:rPr lang="pt-BR" sz="1836" dirty="0"/>
              <a:t>.</a:t>
            </a:r>
            <a:endParaRPr lang="pt-BR" sz="1836" i="1" dirty="0"/>
          </a:p>
        </p:txBody>
      </p:sp>
    </p:spTree>
    <p:extLst>
      <p:ext uri="{BB962C8B-B14F-4D97-AF65-F5344CB8AC3E}">
        <p14:creationId xmlns:p14="http://schemas.microsoft.com/office/powerpoint/2010/main" val="27113913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99117-1DB3-A6B0-8217-7FF039E1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F53D5E-1A12-1861-359A-827F7DC12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6" y="2137943"/>
            <a:ext cx="4900530" cy="4208213"/>
          </a:xfrm>
        </p:spPr>
        <p:txBody>
          <a:bodyPr/>
          <a:lstStyle/>
          <a:p>
            <a:r>
              <a:rPr lang="pt-BR" dirty="0"/>
              <a:t>Quais os objetivos do teste?</a:t>
            </a:r>
          </a:p>
          <a:p>
            <a:pPr lvl="1"/>
            <a:r>
              <a:rPr lang="pt-BR" dirty="0"/>
              <a:t>Encontrar e prevenir defeitos;</a:t>
            </a:r>
          </a:p>
          <a:p>
            <a:pPr lvl="1"/>
            <a:r>
              <a:rPr lang="pt-BR" dirty="0"/>
              <a:t>Conhecer o grau de qualidade de um produto;</a:t>
            </a:r>
          </a:p>
          <a:p>
            <a:pPr lvl="1"/>
            <a:r>
              <a:rPr lang="pt-BR" dirty="0"/>
              <a:t>Prover informações para tomadas de decisões;</a:t>
            </a:r>
          </a:p>
          <a:p>
            <a:pPr lvl="1"/>
            <a:r>
              <a:rPr lang="pt-BR" dirty="0"/>
              <a:t>Validade e verificar produtos;</a:t>
            </a:r>
          </a:p>
          <a:p>
            <a:pPr lvl="1"/>
            <a:r>
              <a:rPr lang="pt-BR" dirty="0"/>
              <a:t>Etc.</a:t>
            </a:r>
          </a:p>
        </p:txBody>
      </p:sp>
      <p:pic>
        <p:nvPicPr>
          <p:cNvPr id="7" name="Imagem 6" descr="Pessoas trabalhando em um computador">
            <a:extLst>
              <a:ext uri="{FF2B5EF4-FFF2-40B4-BE49-F238E27FC236}">
                <a16:creationId xmlns:a16="http://schemas.microsoft.com/office/drawing/2014/main" id="{9DAE6A9B-AD05-BFEA-F519-FC6FD33A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66" y="2137943"/>
            <a:ext cx="6206549" cy="4137699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042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097280"/>
            <a:ext cx="7315200" cy="1181862"/>
          </a:xfrm>
        </p:spPr>
        <p:txBody>
          <a:bodyPr/>
          <a:lstStyle/>
          <a:p>
            <a:r>
              <a:rPr lang="en-US" dirty="0"/>
              <a:t>Teste de Software</a:t>
            </a:r>
          </a:p>
        </p:txBody>
      </p:sp>
    </p:spTree>
    <p:extLst>
      <p:ext uri="{BB962C8B-B14F-4D97-AF65-F5344CB8AC3E}">
        <p14:creationId xmlns:p14="http://schemas.microsoft.com/office/powerpoint/2010/main" val="857661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5C75-9ED9-8DEE-BC72-E90BBA65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Categorias de testes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8678E5F-84D6-9521-49CD-155B35CE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549697"/>
              </p:ext>
            </p:extLst>
          </p:nvPr>
        </p:nvGraphicFramePr>
        <p:xfrm>
          <a:off x="2664669" y="2000319"/>
          <a:ext cx="7156303" cy="32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201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6B2EEE-445E-D35E-20F7-81A00243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Categorias de testes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34B208-854D-53FA-B719-B26F4D22B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3770006"/>
          </a:xfrm>
        </p:spPr>
        <p:txBody>
          <a:bodyPr/>
          <a:lstStyle/>
          <a:p>
            <a:r>
              <a:rPr lang="pt-BR" sz="2856" b="1" dirty="0"/>
              <a:t>Testes estatísticos</a:t>
            </a:r>
            <a:r>
              <a:rPr lang="pt-BR" sz="2856" dirty="0"/>
              <a:t> são utilizados para testar o desempenho e a confiabilidade do programa e como ele se comporta sob condições operacionais.</a:t>
            </a:r>
          </a:p>
          <a:p>
            <a:pPr lvl="1"/>
            <a:r>
              <a:rPr lang="pt-BR" sz="2448" dirty="0"/>
              <a:t>Exemplo: verificar o comportamento de um servidor </a:t>
            </a:r>
            <a:r>
              <a:rPr lang="pt-BR" sz="2448" i="1" dirty="0"/>
              <a:t>web</a:t>
            </a:r>
            <a:r>
              <a:rPr lang="pt-BR" sz="2448" dirty="0"/>
              <a:t> com um grande número de acessos simultâneos.</a:t>
            </a:r>
          </a:p>
          <a:p>
            <a:pPr lvl="1"/>
            <a:endParaRPr lang="pt-BR" sz="2448" dirty="0"/>
          </a:p>
          <a:p>
            <a:r>
              <a:rPr lang="pt-BR" sz="2856" b="1" dirty="0"/>
              <a:t>Testes de defeitos</a:t>
            </a:r>
            <a:r>
              <a:rPr lang="pt-BR" sz="2856" dirty="0"/>
              <a:t> se destinam a encontrar inconsistências entre o programa e sua especificação.</a:t>
            </a:r>
          </a:p>
          <a:p>
            <a:pPr lvl="1"/>
            <a:r>
              <a:rPr lang="pt-BR" sz="2448" dirty="0"/>
              <a:t>Exemplo: verificar se a resposta de um servidor </a:t>
            </a:r>
            <a:r>
              <a:rPr lang="pt-BR" sz="2448" i="1" dirty="0"/>
              <a:t>web</a:t>
            </a:r>
            <a:r>
              <a:rPr lang="pt-BR" sz="2448" dirty="0"/>
              <a:t> está correta para uma determinada requisição.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9192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CE5C75-9ED9-8DEE-BC72-E90BBA65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Categorias de testes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8678E5F-84D6-9521-49CD-155B35CE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266416"/>
              </p:ext>
            </p:extLst>
          </p:nvPr>
        </p:nvGraphicFramePr>
        <p:xfrm>
          <a:off x="2664669" y="2000319"/>
          <a:ext cx="7156303" cy="32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088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D2D2934-3859-7BAB-0F9E-9205D2BB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Categorias de testes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633F21-A55F-609F-6903-1042F4E5C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26653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Testes funcionais</a:t>
            </a:r>
            <a:r>
              <a:rPr lang="pt-BR" sz="2800" dirty="0"/>
              <a:t> são aqueles focados no teste das principais funcionalidades do sistema.</a:t>
            </a:r>
          </a:p>
          <a:p>
            <a:endParaRPr lang="pt-BR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pt-BR" sz="2800" b="1" dirty="0"/>
              <a:t>Testes não-funcionais</a:t>
            </a:r>
            <a:r>
              <a:rPr lang="pt-BR" sz="2800" dirty="0"/>
              <a:t> são aqueles focados no teste de outras características tais como tempo de resposta, quantidade de memória utilizada, e outros aspectos bastante relacionados ao desempenho e segurança do sistema.</a:t>
            </a:r>
          </a:p>
        </p:txBody>
      </p:sp>
    </p:spTree>
    <p:extLst>
      <p:ext uri="{BB962C8B-B14F-4D97-AF65-F5344CB8AC3E}">
        <p14:creationId xmlns:p14="http://schemas.microsoft.com/office/powerpoint/2010/main" val="38008241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C9D11-CFB0-DB7E-CF8A-5F835BB6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testes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3B46D6-22F9-477C-E060-368A6BE5E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4884103"/>
          </a:xfrm>
        </p:spPr>
        <p:txBody>
          <a:bodyPr numCol="2">
            <a:normAutofit/>
          </a:bodyPr>
          <a:lstStyle/>
          <a:p>
            <a:r>
              <a:rPr lang="pt-BR" u="sng" dirty="0"/>
              <a:t>De unidade</a:t>
            </a:r>
          </a:p>
          <a:p>
            <a:r>
              <a:rPr lang="pt-BR" u="sng" dirty="0"/>
              <a:t>De integração</a:t>
            </a:r>
          </a:p>
          <a:p>
            <a:r>
              <a:rPr lang="pt-BR" u="sng" dirty="0"/>
              <a:t>De sistema</a:t>
            </a:r>
          </a:p>
          <a:p>
            <a:r>
              <a:rPr lang="pt-BR" dirty="0"/>
              <a:t>De aceitação</a:t>
            </a:r>
          </a:p>
          <a:p>
            <a:r>
              <a:rPr lang="pt-BR" dirty="0"/>
              <a:t>De regressão</a:t>
            </a:r>
          </a:p>
          <a:p>
            <a:r>
              <a:rPr lang="pt-BR" dirty="0"/>
              <a:t>De fumaça</a:t>
            </a:r>
          </a:p>
          <a:p>
            <a:r>
              <a:rPr lang="pt-BR" dirty="0"/>
              <a:t>De exploração</a:t>
            </a:r>
          </a:p>
          <a:p>
            <a:r>
              <a:rPr lang="pt-BR" dirty="0"/>
              <a:t>De robustez</a:t>
            </a:r>
          </a:p>
          <a:p>
            <a:r>
              <a:rPr lang="pt-BR" dirty="0"/>
              <a:t>De desempenho</a:t>
            </a:r>
          </a:p>
          <a:p>
            <a:r>
              <a:rPr lang="pt-BR" dirty="0"/>
              <a:t>De segurança</a:t>
            </a:r>
          </a:p>
          <a:p>
            <a:r>
              <a:rPr lang="pt-BR" dirty="0"/>
              <a:t>De instalação</a:t>
            </a:r>
          </a:p>
          <a:p>
            <a:r>
              <a:rPr lang="pt-BR" dirty="0"/>
              <a:t>De implantação</a:t>
            </a:r>
          </a:p>
          <a:p>
            <a:r>
              <a:rPr lang="pt-BR" dirty="0"/>
              <a:t>De compatibilidade</a:t>
            </a:r>
          </a:p>
          <a:p>
            <a:r>
              <a:rPr lang="pt-BR" dirty="0"/>
              <a:t>De concorrência</a:t>
            </a:r>
          </a:p>
          <a:p>
            <a:r>
              <a:rPr lang="pt-BR" dirty="0"/>
              <a:t>De recuperação</a:t>
            </a:r>
          </a:p>
          <a:p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9935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D21025E-B5A0-30FD-A7BC-4BEE4D5D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testes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1CB7F8-C726-0BD5-3313-7A1CED781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4283417"/>
          </a:xfrm>
        </p:spPr>
        <p:txBody>
          <a:bodyPr/>
          <a:lstStyle/>
          <a:p>
            <a:r>
              <a:rPr lang="pt-BR" sz="2856" b="1" dirty="0"/>
              <a:t>Teste de unidade ou unitário:</a:t>
            </a:r>
          </a:p>
          <a:p>
            <a:pPr lvl="1"/>
            <a:r>
              <a:rPr lang="pt-BR" sz="2448" dirty="0"/>
              <a:t>Busca identificar defeitos na lógica e implementação de cada “módulo” de software isoladamente.</a:t>
            </a:r>
          </a:p>
          <a:p>
            <a:pPr lvl="1"/>
            <a:r>
              <a:rPr lang="pt-BR" sz="2448" dirty="0"/>
              <a:t>Possíveis unidades: funções, procedimentos, métodos, classes.</a:t>
            </a:r>
          </a:p>
          <a:p>
            <a:r>
              <a:rPr lang="pt-BR" sz="2856" b="1" dirty="0"/>
              <a:t>Teste de integração:</a:t>
            </a:r>
          </a:p>
          <a:p>
            <a:pPr lvl="1"/>
            <a:r>
              <a:rPr lang="pt-BR" sz="2448" dirty="0"/>
              <a:t>Visa descobrir defeitos em um grupo de “módulos” durante a integração da estrutura do programa.</a:t>
            </a:r>
          </a:p>
          <a:p>
            <a:r>
              <a:rPr lang="pt-BR" sz="2856" b="1" dirty="0"/>
              <a:t>Teste de sistema:</a:t>
            </a:r>
          </a:p>
          <a:p>
            <a:pPr lvl="1"/>
            <a:r>
              <a:rPr lang="pt-BR" sz="2448" dirty="0"/>
              <a:t>Procura identificar defeitos nas funcionalidades do sistema como um todo.</a:t>
            </a:r>
          </a:p>
          <a:p>
            <a:pPr lvl="1"/>
            <a:r>
              <a:rPr lang="pt-BR" sz="2448" dirty="0"/>
              <a:t>Envolve testes não-funcionais além dos funcionais.</a:t>
            </a:r>
          </a:p>
        </p:txBody>
      </p:sp>
    </p:spTree>
    <p:extLst>
      <p:ext uri="{BB962C8B-B14F-4D97-AF65-F5344CB8AC3E}">
        <p14:creationId xmlns:p14="http://schemas.microsoft.com/office/powerpoint/2010/main" val="7383416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1815897" y="2448083"/>
          <a:ext cx="6957285" cy="431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4543920" imgH="2533680" progId="">
                  <p:embed/>
                </p:oleObj>
              </mc:Choice>
              <mc:Fallback>
                <p:oleObj name="CorelDRAW" r:id="rId2" imgW="4543920" imgH="2533680" progId="">
                  <p:embed/>
                  <p:pic>
                    <p:nvPicPr>
                      <p:cNvPr id="61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897" y="2448083"/>
                        <a:ext cx="6957285" cy="4313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AutoShape 9"/>
          <p:cNvSpPr>
            <a:spLocks noChangeArrowheads="1"/>
          </p:cNvSpPr>
          <p:nvPr/>
        </p:nvSpPr>
        <p:spPr bwMode="auto">
          <a:xfrm>
            <a:off x="8315474" y="1904065"/>
            <a:ext cx="1015536" cy="377035"/>
          </a:xfrm>
          <a:prstGeom prst="leftArrow">
            <a:avLst>
              <a:gd name="adj1" fmla="val 50000"/>
              <a:gd name="adj2" fmla="val 71429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1428">
                <a:solidFill>
                  <a:schemeClr val="bg1"/>
                </a:solidFill>
                <a:latin typeface="Times New Roman" pitchFamily="18" charset="0"/>
              </a:rPr>
              <a:t>Revisões</a:t>
            </a:r>
          </a:p>
        </p:txBody>
      </p:sp>
      <p:grpSp>
        <p:nvGrpSpPr>
          <p:cNvPr id="6163" name="Group 11"/>
          <p:cNvGrpSpPr>
            <a:grpSpLocks/>
          </p:cNvGrpSpPr>
          <p:nvPr/>
        </p:nvGrpSpPr>
        <p:grpSpPr bwMode="auto">
          <a:xfrm>
            <a:off x="6988930" y="1945584"/>
            <a:ext cx="1364626" cy="2729016"/>
            <a:chOff x="153" y="918"/>
            <a:chExt cx="1290" cy="2432"/>
          </a:xfrm>
        </p:grpSpPr>
        <p:sp>
          <p:nvSpPr>
            <p:cNvPr id="6168" name="AutoShape 12"/>
            <p:cNvSpPr>
              <a:spLocks noChangeArrowheads="1"/>
            </p:cNvSpPr>
            <p:nvPr/>
          </p:nvSpPr>
          <p:spPr bwMode="auto">
            <a:xfrm>
              <a:off x="211" y="918"/>
              <a:ext cx="1174" cy="288"/>
            </a:xfrm>
            <a:prstGeom prst="roundRect">
              <a:avLst>
                <a:gd name="adj" fmla="val 26032"/>
              </a:avLst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 algn="ctr">
                <a:lnSpc>
                  <a:spcPct val="95000"/>
                </a:lnSpc>
                <a:buClr>
                  <a:srgbClr val="FFFFFF"/>
                </a:buClr>
                <a:buSzPct val="100000"/>
                <a:tabLst>
                  <a:tab pos="0" algn="l"/>
                  <a:tab pos="456584" algn="l"/>
                  <a:tab pos="914787" algn="l"/>
                  <a:tab pos="1372989" algn="l"/>
                  <a:tab pos="1831193" algn="l"/>
                  <a:tab pos="2289395" algn="l"/>
                  <a:tab pos="2747598" algn="l"/>
                  <a:tab pos="3205801" algn="l"/>
                  <a:tab pos="3664004" algn="l"/>
                  <a:tab pos="4122206" algn="l"/>
                  <a:tab pos="4580410" algn="l"/>
                  <a:tab pos="5038612" algn="l"/>
                  <a:tab pos="5496815" algn="l"/>
                  <a:tab pos="5955018" algn="l"/>
                  <a:tab pos="6413221" algn="l"/>
                  <a:tab pos="6871423" algn="l"/>
                  <a:tab pos="7329627" algn="l"/>
                  <a:tab pos="7787829" algn="l"/>
                  <a:tab pos="8246032" algn="l"/>
                  <a:tab pos="8704235" algn="l"/>
                  <a:tab pos="9162438" algn="l"/>
                </a:tabLst>
              </a:pPr>
              <a:r>
                <a:rPr lang="pt-BR" sz="1836">
                  <a:solidFill>
                    <a:srgbClr val="FFFFFF"/>
                  </a:solidFill>
                  <a:latin typeface="Times New Roman" pitchFamily="18" charset="0"/>
                </a:rPr>
                <a:t>Requisitos</a:t>
              </a:r>
            </a:p>
          </p:txBody>
        </p:sp>
        <p:sp>
          <p:nvSpPr>
            <p:cNvPr id="6169" name="AutoShape 13"/>
            <p:cNvSpPr>
              <a:spLocks noChangeArrowheads="1"/>
            </p:cNvSpPr>
            <p:nvPr/>
          </p:nvSpPr>
          <p:spPr bwMode="auto">
            <a:xfrm>
              <a:off x="202" y="1427"/>
              <a:ext cx="1192" cy="289"/>
            </a:xfrm>
            <a:prstGeom prst="roundRect">
              <a:avLst>
                <a:gd name="adj" fmla="val 25565"/>
              </a:avLst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 algn="ctr">
                <a:lnSpc>
                  <a:spcPct val="95000"/>
                </a:lnSpc>
                <a:buClr>
                  <a:srgbClr val="FFFFFF"/>
                </a:buClr>
                <a:buSzPct val="100000"/>
                <a:tabLst>
                  <a:tab pos="0" algn="l"/>
                  <a:tab pos="456584" algn="l"/>
                  <a:tab pos="914787" algn="l"/>
                  <a:tab pos="1372989" algn="l"/>
                  <a:tab pos="1831193" algn="l"/>
                  <a:tab pos="2289395" algn="l"/>
                  <a:tab pos="2747598" algn="l"/>
                  <a:tab pos="3205801" algn="l"/>
                  <a:tab pos="3664004" algn="l"/>
                  <a:tab pos="4122206" algn="l"/>
                  <a:tab pos="4580410" algn="l"/>
                  <a:tab pos="5038612" algn="l"/>
                  <a:tab pos="5496815" algn="l"/>
                  <a:tab pos="5955018" algn="l"/>
                  <a:tab pos="6413221" algn="l"/>
                  <a:tab pos="6871423" algn="l"/>
                  <a:tab pos="7329627" algn="l"/>
                  <a:tab pos="7787829" algn="l"/>
                  <a:tab pos="8246032" algn="l"/>
                  <a:tab pos="8704235" algn="l"/>
                  <a:tab pos="9162438" algn="l"/>
                </a:tabLst>
              </a:pPr>
              <a:r>
                <a:rPr lang="en-GB" sz="1836">
                  <a:solidFill>
                    <a:srgbClr val="FFFFFF"/>
                  </a:solidFill>
                  <a:latin typeface="Times New Roman" pitchFamily="18" charset="0"/>
                </a:rPr>
                <a:t>Projeto</a:t>
              </a:r>
            </a:p>
          </p:txBody>
        </p:sp>
        <p:sp>
          <p:nvSpPr>
            <p:cNvPr id="6170" name="AutoShape 14"/>
            <p:cNvSpPr>
              <a:spLocks noChangeArrowheads="1"/>
            </p:cNvSpPr>
            <p:nvPr/>
          </p:nvSpPr>
          <p:spPr bwMode="auto">
            <a:xfrm>
              <a:off x="173" y="1987"/>
              <a:ext cx="1250" cy="221"/>
            </a:xfrm>
            <a:prstGeom prst="roundRect">
              <a:avLst>
                <a:gd name="adj" fmla="val 22417"/>
              </a:avLst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 algn="ctr">
                <a:lnSpc>
                  <a:spcPct val="95000"/>
                </a:lnSpc>
                <a:buClr>
                  <a:srgbClr val="FFFFFF"/>
                </a:buClr>
                <a:buSzPct val="100000"/>
                <a:tabLst>
                  <a:tab pos="0" algn="l"/>
                  <a:tab pos="456584" algn="l"/>
                  <a:tab pos="914787" algn="l"/>
                  <a:tab pos="1372989" algn="l"/>
                  <a:tab pos="1831193" algn="l"/>
                  <a:tab pos="2289395" algn="l"/>
                  <a:tab pos="2747598" algn="l"/>
                  <a:tab pos="3205801" algn="l"/>
                  <a:tab pos="3664004" algn="l"/>
                  <a:tab pos="4122206" algn="l"/>
                  <a:tab pos="4580410" algn="l"/>
                  <a:tab pos="5038612" algn="l"/>
                  <a:tab pos="5496815" algn="l"/>
                  <a:tab pos="5955018" algn="l"/>
                  <a:tab pos="6413221" algn="l"/>
                  <a:tab pos="6871423" algn="l"/>
                  <a:tab pos="7329627" algn="l"/>
                  <a:tab pos="7787829" algn="l"/>
                  <a:tab pos="8246032" algn="l"/>
                  <a:tab pos="8704235" algn="l"/>
                  <a:tab pos="9162438" algn="l"/>
                </a:tabLst>
              </a:pPr>
              <a:r>
                <a:rPr lang="en-GB" sz="1428">
                  <a:solidFill>
                    <a:srgbClr val="FFFFFF"/>
                  </a:solidFill>
                  <a:latin typeface="Times New Roman" pitchFamily="18" charset="0"/>
                </a:rPr>
                <a:t>Implementação</a:t>
              </a:r>
            </a:p>
          </p:txBody>
        </p:sp>
        <p:sp>
          <p:nvSpPr>
            <p:cNvPr id="6171" name="AutoShape 15"/>
            <p:cNvSpPr>
              <a:spLocks noChangeArrowheads="1"/>
            </p:cNvSpPr>
            <p:nvPr/>
          </p:nvSpPr>
          <p:spPr bwMode="auto">
            <a:xfrm>
              <a:off x="231" y="2531"/>
              <a:ext cx="1134" cy="289"/>
            </a:xfrm>
            <a:prstGeom prst="roundRect">
              <a:avLst>
                <a:gd name="adj" fmla="val 25565"/>
              </a:avLst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 algn="ctr">
                <a:lnSpc>
                  <a:spcPct val="95000"/>
                </a:lnSpc>
                <a:buClr>
                  <a:srgbClr val="FFFFFF"/>
                </a:buClr>
                <a:buSzPct val="100000"/>
                <a:tabLst>
                  <a:tab pos="0" algn="l"/>
                  <a:tab pos="456584" algn="l"/>
                  <a:tab pos="914787" algn="l"/>
                  <a:tab pos="1372989" algn="l"/>
                  <a:tab pos="1831193" algn="l"/>
                  <a:tab pos="2289395" algn="l"/>
                  <a:tab pos="2747598" algn="l"/>
                  <a:tab pos="3205801" algn="l"/>
                  <a:tab pos="3664004" algn="l"/>
                  <a:tab pos="4122206" algn="l"/>
                  <a:tab pos="4580410" algn="l"/>
                  <a:tab pos="5038612" algn="l"/>
                  <a:tab pos="5496815" algn="l"/>
                  <a:tab pos="5955018" algn="l"/>
                  <a:tab pos="6413221" algn="l"/>
                  <a:tab pos="6871423" algn="l"/>
                  <a:tab pos="7329627" algn="l"/>
                  <a:tab pos="7787829" algn="l"/>
                  <a:tab pos="8246032" algn="l"/>
                  <a:tab pos="8704235" algn="l"/>
                  <a:tab pos="9162438" algn="l"/>
                </a:tabLst>
              </a:pPr>
              <a:r>
                <a:rPr lang="pt-BR" sz="1836">
                  <a:solidFill>
                    <a:srgbClr val="FFFF00"/>
                  </a:solidFill>
                  <a:latin typeface="Times New Roman" pitchFamily="18" charset="0"/>
                </a:rPr>
                <a:t>Testes</a:t>
              </a:r>
            </a:p>
          </p:txBody>
        </p:sp>
        <p:sp>
          <p:nvSpPr>
            <p:cNvPr id="6172" name="AutoShape 16"/>
            <p:cNvSpPr>
              <a:spLocks noChangeArrowheads="1"/>
            </p:cNvSpPr>
            <p:nvPr/>
          </p:nvSpPr>
          <p:spPr bwMode="auto">
            <a:xfrm>
              <a:off x="153" y="3061"/>
              <a:ext cx="1290" cy="289"/>
            </a:xfrm>
            <a:prstGeom prst="roundRect">
              <a:avLst>
                <a:gd name="adj" fmla="val 25565"/>
              </a:avLst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>
                <a:lnSpc>
                  <a:spcPct val="95000"/>
                </a:lnSpc>
                <a:buClr>
                  <a:srgbClr val="FFFFFF"/>
                </a:buClr>
                <a:buSzPct val="100000"/>
                <a:tabLst>
                  <a:tab pos="0" algn="l"/>
                  <a:tab pos="456584" algn="l"/>
                  <a:tab pos="914787" algn="l"/>
                  <a:tab pos="1372989" algn="l"/>
                  <a:tab pos="1831193" algn="l"/>
                  <a:tab pos="2289395" algn="l"/>
                  <a:tab pos="2747598" algn="l"/>
                  <a:tab pos="3205801" algn="l"/>
                  <a:tab pos="3664004" algn="l"/>
                  <a:tab pos="4122206" algn="l"/>
                  <a:tab pos="4580410" algn="l"/>
                  <a:tab pos="5038612" algn="l"/>
                  <a:tab pos="5496815" algn="l"/>
                  <a:tab pos="5955018" algn="l"/>
                  <a:tab pos="6413221" algn="l"/>
                  <a:tab pos="6871423" algn="l"/>
                  <a:tab pos="7329627" algn="l"/>
                  <a:tab pos="7787829" algn="l"/>
                  <a:tab pos="8246032" algn="l"/>
                  <a:tab pos="8704235" algn="l"/>
                  <a:tab pos="9162438" algn="l"/>
                </a:tabLst>
              </a:pPr>
              <a:r>
                <a:rPr lang="pt-BR" sz="1836">
                  <a:solidFill>
                    <a:srgbClr val="FFFFFF"/>
                  </a:solidFill>
                  <a:latin typeface="Times New Roman" pitchFamily="18" charset="0"/>
                </a:rPr>
                <a:t>Manutenção</a:t>
              </a:r>
            </a:p>
          </p:txBody>
        </p:sp>
      </p:grpSp>
      <p:sp>
        <p:nvSpPr>
          <p:cNvPr id="6164" name="Line 17"/>
          <p:cNvSpPr>
            <a:spLocks noChangeShapeType="1"/>
          </p:cNvSpPr>
          <p:nvPr/>
        </p:nvSpPr>
        <p:spPr bwMode="auto">
          <a:xfrm>
            <a:off x="7671243" y="2227238"/>
            <a:ext cx="0" cy="3231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pt-BR" sz="1836" dirty="0">
              <a:highlight>
                <a:srgbClr val="000000"/>
              </a:highlight>
            </a:endParaRPr>
          </a:p>
        </p:txBody>
      </p:sp>
      <p:sp>
        <p:nvSpPr>
          <p:cNvPr id="6165" name="Line 18"/>
          <p:cNvSpPr>
            <a:spLocks noChangeShapeType="1"/>
          </p:cNvSpPr>
          <p:nvPr/>
        </p:nvSpPr>
        <p:spPr bwMode="auto">
          <a:xfrm>
            <a:off x="7671243" y="2819722"/>
            <a:ext cx="0" cy="3231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pt-BR" sz="1836"/>
          </a:p>
        </p:txBody>
      </p:sp>
      <p:sp>
        <p:nvSpPr>
          <p:cNvPr id="6166" name="Line 19"/>
          <p:cNvSpPr>
            <a:spLocks noChangeShapeType="1"/>
          </p:cNvSpPr>
          <p:nvPr/>
        </p:nvSpPr>
        <p:spPr bwMode="auto">
          <a:xfrm>
            <a:off x="7671243" y="3412205"/>
            <a:ext cx="0" cy="3770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pt-BR" sz="1836"/>
          </a:p>
        </p:txBody>
      </p:sp>
      <p:sp>
        <p:nvSpPr>
          <p:cNvPr id="6167" name="Line 20"/>
          <p:cNvSpPr>
            <a:spLocks noChangeShapeType="1"/>
          </p:cNvSpPr>
          <p:nvPr/>
        </p:nvSpPr>
        <p:spPr bwMode="auto">
          <a:xfrm>
            <a:off x="7671243" y="4058551"/>
            <a:ext cx="0" cy="3231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pt-BR" sz="1836"/>
          </a:p>
        </p:txBody>
      </p:sp>
      <p:sp>
        <p:nvSpPr>
          <p:cNvPr id="6159" name="AutoShape 21"/>
          <p:cNvSpPr>
            <a:spLocks noChangeArrowheads="1"/>
          </p:cNvSpPr>
          <p:nvPr/>
        </p:nvSpPr>
        <p:spPr bwMode="auto">
          <a:xfrm>
            <a:off x="8315474" y="2496548"/>
            <a:ext cx="1015536" cy="377035"/>
          </a:xfrm>
          <a:prstGeom prst="leftArrow">
            <a:avLst>
              <a:gd name="adj1" fmla="val 50000"/>
              <a:gd name="adj2" fmla="val 71429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1428">
                <a:solidFill>
                  <a:schemeClr val="bg1"/>
                </a:solidFill>
                <a:latin typeface="Times New Roman" pitchFamily="18" charset="0"/>
              </a:rPr>
              <a:t>Revisões</a:t>
            </a:r>
          </a:p>
        </p:txBody>
      </p:sp>
      <p:sp>
        <p:nvSpPr>
          <p:cNvPr id="6160" name="AutoShape 22"/>
          <p:cNvSpPr>
            <a:spLocks noChangeArrowheads="1"/>
          </p:cNvSpPr>
          <p:nvPr/>
        </p:nvSpPr>
        <p:spPr bwMode="auto">
          <a:xfrm>
            <a:off x="8366251" y="3035171"/>
            <a:ext cx="1929518" cy="484759"/>
          </a:xfrm>
          <a:prstGeom prst="leftArrow">
            <a:avLst>
              <a:gd name="adj1" fmla="val 50000"/>
              <a:gd name="adj2" fmla="val 105556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1224">
                <a:solidFill>
                  <a:schemeClr val="bg1"/>
                </a:solidFill>
                <a:latin typeface="Times New Roman" pitchFamily="18" charset="0"/>
              </a:rPr>
              <a:t>Teste unitário/integração</a:t>
            </a:r>
          </a:p>
        </p:txBody>
      </p:sp>
      <p:sp>
        <p:nvSpPr>
          <p:cNvPr id="6161" name="AutoShape 23"/>
          <p:cNvSpPr>
            <a:spLocks noChangeArrowheads="1"/>
          </p:cNvSpPr>
          <p:nvPr/>
        </p:nvSpPr>
        <p:spPr bwMode="auto">
          <a:xfrm>
            <a:off x="8315474" y="3681517"/>
            <a:ext cx="1929518" cy="484759"/>
          </a:xfrm>
          <a:prstGeom prst="leftArrow">
            <a:avLst>
              <a:gd name="adj1" fmla="val 50000"/>
              <a:gd name="adj2" fmla="val 105556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pt-BR" sz="1428">
                <a:solidFill>
                  <a:schemeClr val="bg1"/>
                </a:solidFill>
                <a:latin typeface="Times New Roman" pitchFamily="18" charset="0"/>
              </a:rPr>
              <a:t>Teste de Sistema</a:t>
            </a:r>
          </a:p>
        </p:txBody>
      </p:sp>
      <p:sp>
        <p:nvSpPr>
          <p:cNvPr id="6162" name="AutoShape 24"/>
          <p:cNvSpPr>
            <a:spLocks noChangeArrowheads="1"/>
          </p:cNvSpPr>
          <p:nvPr/>
        </p:nvSpPr>
        <p:spPr bwMode="auto">
          <a:xfrm>
            <a:off x="9178680" y="4220137"/>
            <a:ext cx="1624857" cy="915657"/>
          </a:xfrm>
          <a:prstGeom prst="wedgeRoundRectCallout">
            <a:avLst>
              <a:gd name="adj1" fmla="val -140819"/>
              <a:gd name="adj2" fmla="val -5821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Tx/>
              <a:buChar char="•"/>
            </a:pPr>
            <a:r>
              <a:rPr lang="pt-BR" sz="1020">
                <a:solidFill>
                  <a:schemeClr val="bg1"/>
                </a:solidFill>
                <a:latin typeface="Times New Roman" pitchFamily="18" charset="0"/>
              </a:rPr>
              <a:t>Teste estatístico</a:t>
            </a:r>
          </a:p>
          <a:p>
            <a:pPr>
              <a:buFontTx/>
              <a:buChar char="•"/>
            </a:pPr>
            <a:r>
              <a:rPr lang="pt-BR" sz="1020">
                <a:solidFill>
                  <a:schemeClr val="bg1"/>
                </a:solidFill>
                <a:latin typeface="Times New Roman" pitchFamily="18" charset="0"/>
              </a:rPr>
              <a:t>Teste de performance</a:t>
            </a:r>
          </a:p>
          <a:p>
            <a:pPr>
              <a:buFontTx/>
              <a:buChar char="•"/>
            </a:pPr>
            <a:r>
              <a:rPr lang="pt-BR" sz="1020">
                <a:solidFill>
                  <a:schemeClr val="bg1"/>
                </a:solidFill>
                <a:latin typeface="Times New Roman" pitchFamily="18" charset="0"/>
              </a:rPr>
              <a:t>Teste de stress</a:t>
            </a:r>
          </a:p>
          <a:p>
            <a:pPr>
              <a:buFontTx/>
              <a:buChar char="•"/>
            </a:pPr>
            <a:r>
              <a:rPr lang="pt-BR" sz="1020">
                <a:solidFill>
                  <a:schemeClr val="bg1"/>
                </a:solidFill>
                <a:latin typeface="Times New Roman" pitchFamily="18" charset="0"/>
              </a:rPr>
              <a:t>Outros aspectos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Níveis de testes</a:t>
            </a:r>
          </a:p>
        </p:txBody>
      </p:sp>
    </p:spTree>
    <p:extLst>
      <p:ext uri="{BB962C8B-B14F-4D97-AF65-F5344CB8AC3E}">
        <p14:creationId xmlns:p14="http://schemas.microsoft.com/office/powerpoint/2010/main" val="37487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C9405-AFE8-40E5-5D8B-57D79A4B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testes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7AE5B4D-6131-CABC-0492-285D8CADF6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692878"/>
              </p:ext>
            </p:extLst>
          </p:nvPr>
        </p:nvGraphicFramePr>
        <p:xfrm>
          <a:off x="1278206" y="2000319"/>
          <a:ext cx="9880063" cy="361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E55367C-6D55-2204-77C4-9CAF2A3EF46C}"/>
              </a:ext>
            </a:extLst>
          </p:cNvPr>
          <p:cNvCxnSpPr/>
          <p:nvPr/>
        </p:nvCxnSpPr>
        <p:spPr>
          <a:xfrm>
            <a:off x="1278206" y="5928692"/>
            <a:ext cx="9880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8363123-DB87-C69F-7A78-65B82AF15312}"/>
              </a:ext>
            </a:extLst>
          </p:cNvPr>
          <p:cNvCxnSpPr/>
          <p:nvPr/>
        </p:nvCxnSpPr>
        <p:spPr>
          <a:xfrm>
            <a:off x="857354" y="1903271"/>
            <a:ext cx="0" cy="3707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6E5578E-F620-96B1-0E73-E136CDBFFF9E}"/>
              </a:ext>
            </a:extLst>
          </p:cNvPr>
          <p:cNvCxnSpPr/>
          <p:nvPr/>
        </p:nvCxnSpPr>
        <p:spPr>
          <a:xfrm flipH="1" flipV="1">
            <a:off x="11296802" y="1903271"/>
            <a:ext cx="66614" cy="3707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E86D6B-5FD9-90BA-7AE4-4945B19FB174}"/>
              </a:ext>
            </a:extLst>
          </p:cNvPr>
          <p:cNvSpPr txBox="1"/>
          <p:nvPr/>
        </p:nvSpPr>
        <p:spPr>
          <a:xfrm>
            <a:off x="5063586" y="5928691"/>
            <a:ext cx="4234780" cy="350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quantidade de testes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1CA4B85-27BC-0A6B-657A-652E352B2892}"/>
              </a:ext>
            </a:extLst>
          </p:cNvPr>
          <p:cNvSpPr txBox="1"/>
          <p:nvPr/>
        </p:nvSpPr>
        <p:spPr>
          <a:xfrm>
            <a:off x="400570" y="2238227"/>
            <a:ext cx="457433" cy="4480320"/>
          </a:xfrm>
          <a:prstGeom prst="rect">
            <a:avLst/>
          </a:prstGeom>
          <a:noFill/>
        </p:spPr>
        <p:txBody>
          <a:bodyPr vert="wordArtVert" wrap="square" numCol="2" rtlCol="0">
            <a:spAutoFit/>
          </a:bodyPr>
          <a:lstStyle/>
          <a:p>
            <a:pPr algn="l"/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velocidade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A50F7D3-D156-A9D7-69CF-63E4BAD73B0B}"/>
              </a:ext>
            </a:extLst>
          </p:cNvPr>
          <p:cNvSpPr txBox="1"/>
          <p:nvPr/>
        </p:nvSpPr>
        <p:spPr>
          <a:xfrm>
            <a:off x="11296802" y="2892081"/>
            <a:ext cx="457433" cy="1827142"/>
          </a:xfrm>
          <a:prstGeom prst="rect">
            <a:avLst/>
          </a:prstGeom>
          <a:noFill/>
        </p:spPr>
        <p:txBody>
          <a:bodyPr vert="wordArtVert" wrap="square" numCol="2" rtlCol="0">
            <a:spAutoFit/>
          </a:bodyPr>
          <a:lstStyle/>
          <a:p>
            <a:pPr algn="l"/>
            <a:r>
              <a:rPr lang="pt-BR" sz="1632" dirty="0">
                <a:latin typeface="Arial" panose="020B0604020202020204" pitchFamily="34" charset="0"/>
                <a:cs typeface="Arial" panose="020B0604020202020204" pitchFamily="34" charset="0"/>
              </a:rPr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45500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6572-3FA1-0A5C-BD5F-4BEEAF7C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em Javascript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9A547B-F61E-10D0-4762-996F9916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>
            <a:normAutofit/>
          </a:bodyPr>
          <a:lstStyle/>
          <a:p>
            <a:r>
              <a:rPr lang="pt-BR" dirty="0"/>
              <a:t>Grande variedade de bibliotecas e frameworks.</a:t>
            </a:r>
          </a:p>
          <a:p>
            <a:r>
              <a:rPr lang="pt-BR" dirty="0"/>
              <a:t>Exemplos de frameworks para testes:</a:t>
            </a:r>
          </a:p>
          <a:p>
            <a:pPr lvl="1"/>
            <a:r>
              <a:rPr lang="pt-BR" dirty="0" err="1"/>
              <a:t>Jest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https://jestjs.io/</a:t>
            </a:r>
            <a:endParaRPr lang="pt-BR" dirty="0"/>
          </a:p>
          <a:p>
            <a:pPr lvl="1"/>
            <a:r>
              <a:rPr lang="pt-BR" dirty="0"/>
              <a:t>Jasmine </a:t>
            </a:r>
            <a:r>
              <a:rPr lang="pt-BR" dirty="0">
                <a:hlinkClick r:id="rId3"/>
              </a:rPr>
              <a:t>https://jasmine.github.io/</a:t>
            </a:r>
            <a:endParaRPr lang="pt-BR" dirty="0"/>
          </a:p>
          <a:p>
            <a:pPr lvl="1"/>
            <a:r>
              <a:rPr lang="pt-BR" dirty="0"/>
              <a:t>Mocha </a:t>
            </a:r>
            <a:r>
              <a:rPr lang="pt-BR" dirty="0">
                <a:hlinkClick r:id="rId4"/>
              </a:rPr>
              <a:t>https://mochajs.org/</a:t>
            </a:r>
            <a:endParaRPr lang="pt-BR" dirty="0"/>
          </a:p>
          <a:p>
            <a:pPr lvl="1"/>
            <a:r>
              <a:rPr lang="pt-BR" dirty="0"/>
              <a:t>Cypress </a:t>
            </a:r>
            <a:r>
              <a:rPr lang="pt-BR" dirty="0">
                <a:hlinkClick r:id="rId5"/>
              </a:rPr>
              <a:t>https://www.cypress.io/</a:t>
            </a:r>
            <a:endParaRPr lang="pt-BR" dirty="0"/>
          </a:p>
          <a:p>
            <a:pPr lvl="1"/>
            <a:r>
              <a:rPr lang="pt-BR" dirty="0" err="1"/>
              <a:t>Playwright</a:t>
            </a:r>
            <a:r>
              <a:rPr lang="pt-BR" dirty="0"/>
              <a:t> </a:t>
            </a:r>
            <a:r>
              <a:rPr lang="pt-BR" dirty="0">
                <a:hlinkClick r:id="rId6"/>
              </a:rPr>
              <a:t>https://playwright.dev/</a:t>
            </a:r>
            <a:r>
              <a:rPr lang="pt-BR" dirty="0"/>
              <a:t> </a:t>
            </a:r>
          </a:p>
          <a:p>
            <a:r>
              <a:rPr lang="pt-BR" dirty="0"/>
              <a:t>Exemplos de bibliotecas:</a:t>
            </a:r>
          </a:p>
          <a:p>
            <a:pPr lvl="1"/>
            <a:r>
              <a:rPr lang="pt-BR" dirty="0" err="1"/>
              <a:t>Chai</a:t>
            </a:r>
            <a:r>
              <a:rPr lang="pt-BR" dirty="0"/>
              <a:t> </a:t>
            </a:r>
            <a:r>
              <a:rPr lang="pt-BR" dirty="0">
                <a:hlinkClick r:id="rId7"/>
              </a:rPr>
              <a:t>https://www.chaijs.com/</a:t>
            </a:r>
            <a:r>
              <a:rPr lang="pt-BR" dirty="0"/>
              <a:t> - asserções</a:t>
            </a:r>
          </a:p>
          <a:p>
            <a:pPr lvl="1"/>
            <a:r>
              <a:rPr lang="pt-BR" dirty="0" err="1"/>
              <a:t>Sinon</a:t>
            </a:r>
            <a:r>
              <a:rPr lang="pt-BR" dirty="0"/>
              <a:t> </a:t>
            </a:r>
            <a:r>
              <a:rPr lang="pt-BR" dirty="0">
                <a:hlinkClick r:id="rId8"/>
              </a:rPr>
              <a:t>https://sinonjs.org/</a:t>
            </a:r>
            <a:r>
              <a:rPr lang="pt-BR" dirty="0"/>
              <a:t> - dublês (</a:t>
            </a:r>
            <a:r>
              <a:rPr lang="pt-BR" i="1" dirty="0" err="1"/>
              <a:t>spies</a:t>
            </a:r>
            <a:r>
              <a:rPr lang="pt-BR" dirty="0"/>
              <a:t>, </a:t>
            </a:r>
            <a:r>
              <a:rPr lang="pt-BR" i="1" dirty="0" err="1"/>
              <a:t>stubs</a:t>
            </a:r>
            <a:r>
              <a:rPr lang="pt-BR" dirty="0"/>
              <a:t>, </a:t>
            </a:r>
            <a:r>
              <a:rPr lang="pt-BR" i="1" dirty="0" err="1"/>
              <a:t>mocks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Karma </a:t>
            </a:r>
            <a:r>
              <a:rPr lang="pt-BR" dirty="0">
                <a:hlinkClick r:id="rId9"/>
              </a:rPr>
              <a:t>https://karma-runner.github.io/</a:t>
            </a:r>
            <a:r>
              <a:rPr lang="pt-BR" dirty="0"/>
              <a:t> - executor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8397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097280"/>
            <a:ext cx="7315200" cy="1181862"/>
          </a:xfrm>
        </p:spPr>
        <p:txBody>
          <a:bodyPr/>
          <a:lstStyle/>
          <a:p>
            <a:r>
              <a:rPr lang="en-US" dirty="0"/>
              <a:t>JEST</a:t>
            </a:r>
          </a:p>
        </p:txBody>
      </p:sp>
    </p:spTree>
    <p:extLst>
      <p:ext uri="{BB962C8B-B14F-4D97-AF65-F5344CB8AC3E}">
        <p14:creationId xmlns:p14="http://schemas.microsoft.com/office/powerpoint/2010/main" val="353417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4ACF0-E88B-CCFE-CE29-11E06E8F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e qualidade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D108C2-3821-4CE2-555B-CBEC36FB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Sotware</a:t>
            </a:r>
            <a:r>
              <a:rPr lang="pt-BR" dirty="0"/>
              <a:t> é um dos mais variados e complexos produtos produzidos de forma regular.</a:t>
            </a:r>
          </a:p>
          <a:p>
            <a:r>
              <a:rPr lang="pt-BR" dirty="0"/>
              <a:t>Requisitos de qualidade dependentes:</a:t>
            </a:r>
          </a:p>
          <a:p>
            <a:pPr lvl="1"/>
            <a:r>
              <a:rPr lang="pt-BR" dirty="0"/>
              <a:t>Do domínio da aplicação;</a:t>
            </a:r>
          </a:p>
          <a:p>
            <a:pPr lvl="1"/>
            <a:r>
              <a:rPr lang="pt-BR" dirty="0"/>
              <a:t>Ambiente de execução;</a:t>
            </a:r>
          </a:p>
          <a:p>
            <a:pPr lvl="1"/>
            <a:r>
              <a:rPr lang="pt-BR" dirty="0"/>
              <a:t>Público alvo;</a:t>
            </a:r>
          </a:p>
          <a:p>
            <a:pPr lvl="1"/>
            <a:r>
              <a:rPr lang="pt-BR" dirty="0"/>
              <a:t>Etc.</a:t>
            </a:r>
          </a:p>
          <a:p>
            <a:r>
              <a:rPr lang="pt-BR" dirty="0"/>
              <a:t>Exige técnicas sofisticadas e específica para cada produto desenvolvido.</a:t>
            </a:r>
          </a:p>
        </p:txBody>
      </p:sp>
    </p:spTree>
    <p:extLst>
      <p:ext uri="{BB962C8B-B14F-4D97-AF65-F5344CB8AC3E}">
        <p14:creationId xmlns:p14="http://schemas.microsoft.com/office/powerpoint/2010/main" val="235318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619C2-E0FC-44D3-8186-B552EDA0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31EBAB-38A3-490A-A673-C347BBBAA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15019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Framework para realização de testes em </a:t>
            </a:r>
            <a:r>
              <a:rPr lang="pt-BR" dirty="0" err="1"/>
              <a:t>JavaScript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Suporta testes unitários, dublês, cobertura de código, </a:t>
            </a:r>
            <a:r>
              <a:rPr lang="pt-BR" dirty="0" err="1"/>
              <a:t>etc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Disponível em </a:t>
            </a:r>
            <a:r>
              <a:rPr lang="pt-BR" dirty="0">
                <a:hlinkClick r:id="rId2"/>
              </a:rPr>
              <a:t>https://jestjs.io/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56C671-6EA2-479C-A792-7A95FEBD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4" y="3656232"/>
            <a:ext cx="10829925" cy="32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98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0092A-A85F-301C-AEA4-417990DD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JEST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D38DE-2194-20F7-654C-E7B5849F8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16342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Qual executor de testes utilizar com JEST para </a:t>
            </a:r>
            <a:r>
              <a:rPr lang="pt-BR" dirty="0" err="1"/>
              <a:t>TypeScript</a:t>
            </a:r>
            <a:r>
              <a:rPr lang="pt-BR" dirty="0"/>
              <a:t>?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ts-jest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https://kulshekhar.github.io/ts-jest/</a:t>
            </a:r>
            <a:endParaRPr lang="pt-BR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pt-BR" dirty="0"/>
              <a:t>@swc/jest </a:t>
            </a:r>
            <a:r>
              <a:rPr lang="pt-BR" dirty="0">
                <a:hlinkClick r:id="rId3"/>
              </a:rPr>
              <a:t>https://github.com/swc-project/jest</a:t>
            </a:r>
            <a:endParaRPr lang="pt-BR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etc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66980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5C09F-158F-4AB5-3D99-0312194B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A4F693-34C2-EC23-CEA7-9412B0419DB8}"/>
              </a:ext>
            </a:extLst>
          </p:cNvPr>
          <p:cNvSpPr txBox="1"/>
          <p:nvPr/>
        </p:nvSpPr>
        <p:spPr>
          <a:xfrm>
            <a:off x="365759" y="2887662"/>
            <a:ext cx="80622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somar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7696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6EB69-4162-B427-9791-720DE55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8841A7-3FFE-82DC-E1B6-E64B8B9EB7BA}"/>
              </a:ext>
            </a:extLst>
          </p:cNvPr>
          <p:cNvSpPr txBox="1"/>
          <p:nvPr/>
        </p:nvSpPr>
        <p:spPr>
          <a:xfrm>
            <a:off x="598827" y="2648730"/>
            <a:ext cx="6218940" cy="268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2811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6EB69-4162-B427-9791-720DE55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8841A7-3FFE-82DC-E1B6-E64B8B9EB7BA}"/>
              </a:ext>
            </a:extLst>
          </p:cNvPr>
          <p:cNvSpPr txBox="1"/>
          <p:nvPr/>
        </p:nvSpPr>
        <p:spPr>
          <a:xfrm>
            <a:off x="598827" y="2648730"/>
            <a:ext cx="6218940" cy="268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BF010C-D80D-0180-8046-094C2D0A0313}"/>
              </a:ext>
            </a:extLst>
          </p:cNvPr>
          <p:cNvSpPr/>
          <p:nvPr/>
        </p:nvSpPr>
        <p:spPr>
          <a:xfrm>
            <a:off x="598827" y="2648730"/>
            <a:ext cx="3484574" cy="4155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16E65E93-6B85-C90A-0324-6D1D7FEA4523}"/>
              </a:ext>
            </a:extLst>
          </p:cNvPr>
          <p:cNvSpPr/>
          <p:nvPr/>
        </p:nvSpPr>
        <p:spPr>
          <a:xfrm>
            <a:off x="7090571" y="2023886"/>
            <a:ext cx="3416374" cy="624844"/>
          </a:xfrm>
          <a:prstGeom prst="borderCallout1">
            <a:avLst>
              <a:gd name="adj1" fmla="val 50733"/>
              <a:gd name="adj2" fmla="val 302"/>
              <a:gd name="adj3" fmla="val 136868"/>
              <a:gd name="adj4" fmla="val -8819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Define uma suíte/conjunto de testes.</a:t>
            </a:r>
          </a:p>
        </p:txBody>
      </p:sp>
    </p:spTree>
    <p:extLst>
      <p:ext uri="{BB962C8B-B14F-4D97-AF65-F5344CB8AC3E}">
        <p14:creationId xmlns:p14="http://schemas.microsoft.com/office/powerpoint/2010/main" val="2670101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6EB69-4162-B427-9791-720DE55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8841A7-3FFE-82DC-E1B6-E64B8B9EB7BA}"/>
              </a:ext>
            </a:extLst>
          </p:cNvPr>
          <p:cNvSpPr txBox="1"/>
          <p:nvPr/>
        </p:nvSpPr>
        <p:spPr>
          <a:xfrm>
            <a:off x="598827" y="2648730"/>
            <a:ext cx="6218940" cy="268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BF010C-D80D-0180-8046-094C2D0A0313}"/>
              </a:ext>
            </a:extLst>
          </p:cNvPr>
          <p:cNvSpPr/>
          <p:nvPr/>
        </p:nvSpPr>
        <p:spPr>
          <a:xfrm>
            <a:off x="1198357" y="3200679"/>
            <a:ext cx="5178486" cy="4155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16E65E93-6B85-C90A-0324-6D1D7FEA4523}"/>
              </a:ext>
            </a:extLst>
          </p:cNvPr>
          <p:cNvSpPr/>
          <p:nvPr/>
        </p:nvSpPr>
        <p:spPr>
          <a:xfrm>
            <a:off x="8470441" y="2783603"/>
            <a:ext cx="1827142" cy="624844"/>
          </a:xfrm>
          <a:prstGeom prst="borderCallout1">
            <a:avLst>
              <a:gd name="adj1" fmla="val 55302"/>
              <a:gd name="adj2" fmla="val -812"/>
              <a:gd name="adj3" fmla="val 97270"/>
              <a:gd name="adj4" fmla="val -112736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Define um teste.</a:t>
            </a:r>
          </a:p>
        </p:txBody>
      </p:sp>
    </p:spTree>
    <p:extLst>
      <p:ext uri="{BB962C8B-B14F-4D97-AF65-F5344CB8AC3E}">
        <p14:creationId xmlns:p14="http://schemas.microsoft.com/office/powerpoint/2010/main" val="2479177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6EB69-4162-B427-9791-720DE55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8841A7-3FFE-82DC-E1B6-E64B8B9EB7BA}"/>
              </a:ext>
            </a:extLst>
          </p:cNvPr>
          <p:cNvSpPr txBox="1"/>
          <p:nvPr/>
        </p:nvSpPr>
        <p:spPr>
          <a:xfrm>
            <a:off x="598827" y="2648730"/>
            <a:ext cx="6218940" cy="2687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BF010C-D80D-0180-8046-094C2D0A0313}"/>
              </a:ext>
            </a:extLst>
          </p:cNvPr>
          <p:cNvSpPr/>
          <p:nvPr/>
        </p:nvSpPr>
        <p:spPr>
          <a:xfrm>
            <a:off x="1639281" y="3759355"/>
            <a:ext cx="3567050" cy="4155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16E65E93-6B85-C90A-0324-6D1D7FEA4523}"/>
              </a:ext>
            </a:extLst>
          </p:cNvPr>
          <p:cNvSpPr/>
          <p:nvPr/>
        </p:nvSpPr>
        <p:spPr>
          <a:xfrm>
            <a:off x="7477567" y="4086147"/>
            <a:ext cx="3979426" cy="995590"/>
          </a:xfrm>
          <a:prstGeom prst="borderCallout1">
            <a:avLst>
              <a:gd name="adj1" fmla="val 55302"/>
              <a:gd name="adj2" fmla="val -812"/>
              <a:gd name="adj3" fmla="val -11574"/>
              <a:gd name="adj4" fmla="val -5702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Define o que está sendo verificado como esperado no teste através de um ou vários “</a:t>
            </a:r>
            <a:r>
              <a:rPr lang="pt-BR" sz="1836" dirty="0" err="1"/>
              <a:t>matchers</a:t>
            </a:r>
            <a:r>
              <a:rPr lang="pt-BR" sz="1836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07491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 err="1"/>
              <a:t>describe</a:t>
            </a:r>
            <a:r>
              <a:rPr lang="pt-BR" i="1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3131502"/>
          </a:xfrm>
        </p:spPr>
        <p:txBody>
          <a:bodyPr>
            <a:normAutofit/>
          </a:bodyPr>
          <a:lstStyle/>
          <a:p>
            <a:r>
              <a:rPr lang="pt-BR" dirty="0"/>
              <a:t>Uma suíte de testes é definida através da função global </a:t>
            </a:r>
            <a:r>
              <a:rPr lang="pt-BR" i="1" dirty="0" err="1"/>
              <a:t>describe</a:t>
            </a:r>
            <a:r>
              <a:rPr lang="pt-BR" i="1" dirty="0"/>
              <a:t>()</a:t>
            </a:r>
            <a:r>
              <a:rPr lang="pt-BR" dirty="0"/>
              <a:t>.</a:t>
            </a:r>
          </a:p>
          <a:p>
            <a:r>
              <a:rPr lang="pt-BR" dirty="0"/>
              <a:t>Parâmetros usuais:</a:t>
            </a:r>
          </a:p>
          <a:p>
            <a:pPr lvl="1"/>
            <a:r>
              <a:rPr lang="pt-BR" dirty="0"/>
              <a:t>Uma </a:t>
            </a:r>
            <a:r>
              <a:rPr lang="pt-BR" i="1" dirty="0" err="1"/>
              <a:t>string</a:t>
            </a:r>
            <a:r>
              <a:rPr lang="pt-BR" dirty="0"/>
              <a:t> descrevendo o que está sendo testado;</a:t>
            </a:r>
          </a:p>
          <a:p>
            <a:pPr lvl="1"/>
            <a:r>
              <a:rPr lang="pt-BR" dirty="0"/>
              <a:t>Uma </a:t>
            </a:r>
            <a:r>
              <a:rPr lang="pt-BR" i="1" dirty="0"/>
              <a:t>função</a:t>
            </a:r>
            <a:r>
              <a:rPr lang="pt-BR" dirty="0"/>
              <a:t> contendo a implementação da suíte de testes.</a:t>
            </a:r>
          </a:p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F2CC72-A6FF-8BF6-197D-568608C3EE98}"/>
              </a:ext>
            </a:extLst>
          </p:cNvPr>
          <p:cNvSpPr txBox="1"/>
          <p:nvPr/>
        </p:nvSpPr>
        <p:spPr>
          <a:xfrm>
            <a:off x="731837" y="3356946"/>
            <a:ext cx="6218940" cy="10547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t-BR" sz="2040" dirty="0"/>
          </a:p>
        </p:txBody>
      </p:sp>
    </p:spTree>
    <p:extLst>
      <p:ext uri="{BB962C8B-B14F-4D97-AF65-F5344CB8AC3E}">
        <p14:creationId xmlns:p14="http://schemas.microsoft.com/office/powerpoint/2010/main" val="22171247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/>
              <a:t>it()/</a:t>
            </a:r>
            <a:r>
              <a:rPr lang="pt-BR" i="1" dirty="0" err="1"/>
              <a:t>test</a:t>
            </a:r>
            <a:r>
              <a:rPr lang="pt-BR" i="1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3893502"/>
          </a:xfrm>
        </p:spPr>
        <p:txBody>
          <a:bodyPr>
            <a:normAutofit/>
          </a:bodyPr>
          <a:lstStyle/>
          <a:p>
            <a:r>
              <a:rPr lang="pt-BR" dirty="0"/>
              <a:t>A especificação de um teste é descrita pela função global </a:t>
            </a:r>
            <a:r>
              <a:rPr lang="pt-BR" i="1" dirty="0"/>
              <a:t>it()</a:t>
            </a:r>
            <a:r>
              <a:rPr lang="pt-BR" dirty="0"/>
              <a:t> ou </a:t>
            </a:r>
            <a:r>
              <a:rPr lang="pt-BR" i="1" dirty="0" err="1"/>
              <a:t>test</a:t>
            </a:r>
            <a:r>
              <a:rPr lang="pt-BR" i="1" dirty="0"/>
              <a:t>()</a:t>
            </a:r>
            <a:endParaRPr lang="pt-BR" dirty="0"/>
          </a:p>
          <a:p>
            <a:pPr lvl="1"/>
            <a:r>
              <a:rPr lang="pt-BR" dirty="0"/>
              <a:t>Ambos nomes são alias um do outro.</a:t>
            </a:r>
          </a:p>
          <a:p>
            <a:r>
              <a:rPr lang="pt-BR" dirty="0"/>
              <a:t>Parâmetros usuais:</a:t>
            </a:r>
          </a:p>
          <a:p>
            <a:pPr lvl="1"/>
            <a:r>
              <a:rPr lang="pt-BR" dirty="0"/>
              <a:t>Uma </a:t>
            </a:r>
            <a:r>
              <a:rPr lang="pt-BR" i="1" dirty="0" err="1"/>
              <a:t>string</a:t>
            </a:r>
            <a:r>
              <a:rPr lang="pt-BR" dirty="0"/>
              <a:t> descrevendo o comportamento sendo testado;</a:t>
            </a:r>
          </a:p>
          <a:p>
            <a:pPr lvl="1"/>
            <a:r>
              <a:rPr lang="pt-BR" dirty="0"/>
              <a:t>Uma </a:t>
            </a:r>
            <a:r>
              <a:rPr lang="pt-BR" i="1" dirty="0"/>
              <a:t>função</a:t>
            </a:r>
            <a:r>
              <a:rPr lang="pt-BR" dirty="0"/>
              <a:t> contendo o corpo de implementação do teste individual.</a:t>
            </a:r>
          </a:p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2D347F-7C6A-10CD-2021-8F674502B81A}"/>
              </a:ext>
            </a:extLst>
          </p:cNvPr>
          <p:cNvSpPr txBox="1"/>
          <p:nvPr/>
        </p:nvSpPr>
        <p:spPr>
          <a:xfrm>
            <a:off x="579437" y="3725862"/>
            <a:ext cx="5363262" cy="9398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165033-B3FA-FA0D-94D1-F92BF9EEA75A}"/>
              </a:ext>
            </a:extLst>
          </p:cNvPr>
          <p:cNvSpPr txBox="1"/>
          <p:nvPr/>
        </p:nvSpPr>
        <p:spPr>
          <a:xfrm>
            <a:off x="6107648" y="3725862"/>
            <a:ext cx="5594829" cy="93987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test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76732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de um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5417502"/>
          </a:xfrm>
        </p:spPr>
        <p:txBody>
          <a:bodyPr>
            <a:normAutofit/>
          </a:bodyPr>
          <a:lstStyle/>
          <a:p>
            <a:r>
              <a:rPr lang="pt-BR" dirty="0"/>
              <a:t>O código no corpo de um teste usualmente segue o padrão </a:t>
            </a:r>
            <a:r>
              <a:rPr lang="pt-BR" i="1" dirty="0" err="1"/>
              <a:t>arrange</a:t>
            </a:r>
            <a:r>
              <a:rPr lang="pt-BR" dirty="0"/>
              <a:t>, </a:t>
            </a:r>
            <a:r>
              <a:rPr lang="pt-BR" i="1" dirty="0" err="1"/>
              <a:t>act</a:t>
            </a:r>
            <a:r>
              <a:rPr lang="pt-BR" dirty="0"/>
              <a:t>, </a:t>
            </a:r>
            <a:r>
              <a:rPr lang="pt-BR" i="1" dirty="0" err="1"/>
              <a:t>assert</a:t>
            </a:r>
            <a:r>
              <a:rPr lang="pt-BR" dirty="0"/>
              <a:t>.</a:t>
            </a:r>
          </a:p>
          <a:p>
            <a:pPr lvl="1"/>
            <a:r>
              <a:rPr lang="pt-BR" i="1" dirty="0" err="1"/>
              <a:t>Arrange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Estabelece as condições sobre as quais a unidade sob teste será exercitada.</a:t>
            </a:r>
          </a:p>
          <a:p>
            <a:pPr lvl="2"/>
            <a:r>
              <a:rPr lang="pt-BR" dirty="0"/>
              <a:t>É aqui que se configura dependências e dados do caso de teste.</a:t>
            </a:r>
          </a:p>
          <a:p>
            <a:pPr lvl="1"/>
            <a:r>
              <a:rPr lang="pt-BR" i="1" dirty="0" err="1"/>
              <a:t>Act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Exercita a unidade sob teste.</a:t>
            </a:r>
          </a:p>
          <a:p>
            <a:pPr lvl="2"/>
            <a:r>
              <a:rPr lang="pt-BR" dirty="0"/>
              <a:t>Se apresenta como uma chamada de função ou método com os dados configurados na etapa anterior.</a:t>
            </a:r>
          </a:p>
          <a:p>
            <a:pPr lvl="1"/>
            <a:r>
              <a:rPr lang="pt-BR" i="1" dirty="0" err="1"/>
              <a:t>Assert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Verifica que a unidade sob teste se comporta conforme esperado.</a:t>
            </a:r>
          </a:p>
        </p:txBody>
      </p:sp>
    </p:spTree>
    <p:extLst>
      <p:ext uri="{BB962C8B-B14F-4D97-AF65-F5344CB8AC3E}">
        <p14:creationId xmlns:p14="http://schemas.microsoft.com/office/powerpoint/2010/main" val="317850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594" y="1398904"/>
            <a:ext cx="2428655" cy="367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e qualidade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8827" y="2137943"/>
            <a:ext cx="7433864" cy="4208213"/>
          </a:xfrm>
        </p:spPr>
        <p:txBody>
          <a:bodyPr>
            <a:normAutofit/>
          </a:bodyPr>
          <a:lstStyle/>
          <a:p>
            <a:r>
              <a:rPr lang="pt-BR" dirty="0"/>
              <a:t>Ariane 5:</a:t>
            </a:r>
          </a:p>
          <a:p>
            <a:pPr lvl="1"/>
            <a:r>
              <a:rPr lang="pt-BR" dirty="0"/>
              <a:t>Explosão em seu primeiro voo.</a:t>
            </a:r>
          </a:p>
          <a:p>
            <a:pPr lvl="1"/>
            <a:r>
              <a:rPr lang="pt-BR" dirty="0"/>
              <a:t>Causado pelo reuso de algumas partes de código de seu predecessor sem verificação adequada.</a:t>
            </a:r>
          </a:p>
          <a:p>
            <a:r>
              <a:rPr lang="pt-BR" dirty="0"/>
              <a:t>Therac-25:</a:t>
            </a:r>
          </a:p>
          <a:p>
            <a:pPr lvl="1"/>
            <a:r>
              <a:rPr lang="pt-BR" dirty="0"/>
              <a:t>Máquina de terapia de radiação.</a:t>
            </a:r>
          </a:p>
          <a:p>
            <a:pPr lvl="1"/>
            <a:r>
              <a:rPr lang="pt-BR" dirty="0"/>
              <a:t>Devido a um erro de software, seis pessoas morreram de overdose.</a:t>
            </a:r>
          </a:p>
          <a:p>
            <a:r>
              <a:rPr lang="pt-BR" dirty="0"/>
              <a:t>Pentium FDIV:</a:t>
            </a:r>
          </a:p>
          <a:p>
            <a:pPr lvl="1"/>
            <a:r>
              <a:rPr lang="pt-BR" dirty="0"/>
              <a:t>Erro de projeto na unidade de divisão de ponto-flutuante.</a:t>
            </a:r>
          </a:p>
          <a:p>
            <a:pPr lvl="1"/>
            <a:r>
              <a:rPr lang="pt-BR" dirty="0"/>
              <a:t>Intel foi forçada a oferecer substituição de todos os processadores defeituosos.</a:t>
            </a:r>
          </a:p>
        </p:txBody>
      </p:sp>
      <p:pic>
        <p:nvPicPr>
          <p:cNvPr id="6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08" y="3497263"/>
            <a:ext cx="2511229" cy="190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613" y="5548439"/>
            <a:ext cx="1243471" cy="113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1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de um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866329-B960-99B5-B6BC-65552ECDBBC6}"/>
              </a:ext>
            </a:extLst>
          </p:cNvPr>
          <p:cNvSpPr txBox="1"/>
          <p:nvPr/>
        </p:nvSpPr>
        <p:spPr>
          <a:xfrm>
            <a:off x="921589" y="2979731"/>
            <a:ext cx="8329195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86800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de um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866329-B960-99B5-B6BC-65552ECDBBC6}"/>
              </a:ext>
            </a:extLst>
          </p:cNvPr>
          <p:cNvSpPr txBox="1"/>
          <p:nvPr/>
        </p:nvSpPr>
        <p:spPr>
          <a:xfrm>
            <a:off x="921589" y="2979731"/>
            <a:ext cx="8329195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372021-C69F-CF6F-2580-79BD1A62DAC6}"/>
              </a:ext>
            </a:extLst>
          </p:cNvPr>
          <p:cNvSpPr/>
          <p:nvPr/>
        </p:nvSpPr>
        <p:spPr>
          <a:xfrm>
            <a:off x="2132547" y="3692348"/>
            <a:ext cx="4085691" cy="9230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6AD14A6A-1FDE-AD17-8D53-4A6FB819CFB8}"/>
              </a:ext>
            </a:extLst>
          </p:cNvPr>
          <p:cNvSpPr/>
          <p:nvPr/>
        </p:nvSpPr>
        <p:spPr>
          <a:xfrm>
            <a:off x="9707569" y="3083300"/>
            <a:ext cx="2179246" cy="609048"/>
          </a:xfrm>
          <a:prstGeom prst="borderCallout1">
            <a:avLst>
              <a:gd name="adj1" fmla="val 46875"/>
              <a:gd name="adj2" fmla="val -36"/>
              <a:gd name="adj3" fmla="val 175000"/>
              <a:gd name="adj4" fmla="val -159730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36" dirty="0"/>
              <a:t>ARRANGE</a:t>
            </a:r>
          </a:p>
        </p:txBody>
      </p:sp>
    </p:spTree>
    <p:extLst>
      <p:ext uri="{BB962C8B-B14F-4D97-AF65-F5344CB8AC3E}">
        <p14:creationId xmlns:p14="http://schemas.microsoft.com/office/powerpoint/2010/main" val="1021092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de um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866329-B960-99B5-B6BC-65552ECDBBC6}"/>
              </a:ext>
            </a:extLst>
          </p:cNvPr>
          <p:cNvSpPr txBox="1"/>
          <p:nvPr/>
        </p:nvSpPr>
        <p:spPr>
          <a:xfrm>
            <a:off x="921589" y="2979731"/>
            <a:ext cx="8329195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372021-C69F-CF6F-2580-79BD1A62DAC6}"/>
              </a:ext>
            </a:extLst>
          </p:cNvPr>
          <p:cNvSpPr/>
          <p:nvPr/>
        </p:nvSpPr>
        <p:spPr>
          <a:xfrm>
            <a:off x="2157129" y="4567855"/>
            <a:ext cx="4933441" cy="35210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6AD14A6A-1FDE-AD17-8D53-4A6FB819CFB8}"/>
              </a:ext>
            </a:extLst>
          </p:cNvPr>
          <p:cNvSpPr/>
          <p:nvPr/>
        </p:nvSpPr>
        <p:spPr>
          <a:xfrm>
            <a:off x="9658402" y="3839851"/>
            <a:ext cx="2179246" cy="609048"/>
          </a:xfrm>
          <a:prstGeom prst="borderCallout1">
            <a:avLst>
              <a:gd name="adj1" fmla="val 46875"/>
              <a:gd name="adj2" fmla="val -36"/>
              <a:gd name="adj3" fmla="val 148438"/>
              <a:gd name="adj4" fmla="val -117372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36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1075761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estrutura de um teste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866329-B960-99B5-B6BC-65552ECDBBC6}"/>
              </a:ext>
            </a:extLst>
          </p:cNvPr>
          <p:cNvSpPr txBox="1"/>
          <p:nvPr/>
        </p:nvSpPr>
        <p:spPr>
          <a:xfrm>
            <a:off x="921589" y="2979731"/>
            <a:ext cx="8329195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resultadoAtual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resultadoEsperado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372021-C69F-CF6F-2580-79BD1A62DAC6}"/>
              </a:ext>
            </a:extLst>
          </p:cNvPr>
          <p:cNvSpPr/>
          <p:nvPr/>
        </p:nvSpPr>
        <p:spPr>
          <a:xfrm>
            <a:off x="2157128" y="4891412"/>
            <a:ext cx="6722517" cy="35210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6AD14A6A-1FDE-AD17-8D53-4A6FB819CFB8}"/>
              </a:ext>
            </a:extLst>
          </p:cNvPr>
          <p:cNvSpPr/>
          <p:nvPr/>
        </p:nvSpPr>
        <p:spPr>
          <a:xfrm>
            <a:off x="9658402" y="4534548"/>
            <a:ext cx="2179246" cy="609048"/>
          </a:xfrm>
          <a:prstGeom prst="borderCallout1">
            <a:avLst>
              <a:gd name="adj1" fmla="val 46875"/>
              <a:gd name="adj2" fmla="val -36"/>
              <a:gd name="adj3" fmla="val 85938"/>
              <a:gd name="adj4" fmla="val -36149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36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148402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 err="1"/>
              <a:t>expectations</a:t>
            </a:r>
            <a:endParaRPr lang="pt-BR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4960302"/>
          </a:xfrm>
        </p:spPr>
        <p:txBody>
          <a:bodyPr/>
          <a:lstStyle/>
          <a:p>
            <a:r>
              <a:rPr lang="pt-BR" dirty="0"/>
              <a:t>A estrutura de um teste busca observar se a unidade sob teste se comporta conforme esperado.</a:t>
            </a:r>
          </a:p>
          <a:p>
            <a:r>
              <a:rPr lang="pt-BR" dirty="0"/>
              <a:t>Uma </a:t>
            </a:r>
            <a:r>
              <a:rPr lang="pt-BR" i="1" dirty="0" err="1"/>
              <a:t>expectation</a:t>
            </a:r>
            <a:r>
              <a:rPr lang="pt-BR" dirty="0"/>
              <a:t> é uma asserção sobre o estado esperado da unidade sob teste, a qual pode ser verdadeira ou falsa.</a:t>
            </a:r>
          </a:p>
          <a:p>
            <a:r>
              <a:rPr lang="pt-BR" dirty="0"/>
              <a:t>Uma </a:t>
            </a:r>
            <a:r>
              <a:rPr lang="pt-BR" i="1" dirty="0" err="1"/>
              <a:t>expectation</a:t>
            </a:r>
            <a:r>
              <a:rPr lang="pt-BR" dirty="0"/>
              <a:t> é definida através da função global </a:t>
            </a:r>
            <a:r>
              <a:rPr lang="pt-BR" i="1" dirty="0" err="1"/>
              <a:t>expect</a:t>
            </a:r>
            <a:r>
              <a:rPr lang="pt-BR" i="1" dirty="0"/>
              <a:t>()</a:t>
            </a:r>
            <a:r>
              <a:rPr lang="pt-BR" dirty="0"/>
              <a:t> que é o ponto de partida para a comparação entre o resultado atual e o resultado esperado através de um </a:t>
            </a:r>
            <a:r>
              <a:rPr lang="pt-BR" i="1" dirty="0" err="1"/>
              <a:t>matcher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41828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 err="1"/>
              <a:t>matchers</a:t>
            </a:r>
            <a:endParaRPr lang="pt-BR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4579302"/>
          </a:xfrm>
        </p:spPr>
        <p:txBody>
          <a:bodyPr/>
          <a:lstStyle/>
          <a:p>
            <a:r>
              <a:rPr lang="pt-BR" i="1" dirty="0" err="1"/>
              <a:t>Matchers</a:t>
            </a:r>
            <a:r>
              <a:rPr lang="pt-BR" dirty="0"/>
              <a:t> são os elementos que permitem realizar asserções sobre o estado esperado de um teste.</a:t>
            </a:r>
          </a:p>
          <a:p>
            <a:r>
              <a:rPr lang="pt-BR" dirty="0"/>
              <a:t>As APIs de teste possuem dezenas de métodos diferentes com </a:t>
            </a:r>
            <a:r>
              <a:rPr lang="pt-BR" i="1" dirty="0" err="1"/>
              <a:t>matchers</a:t>
            </a:r>
            <a:r>
              <a:rPr lang="pt-BR" dirty="0"/>
              <a:t> essenciais e ainda permitem a implementação de extensões.</a:t>
            </a:r>
          </a:p>
          <a:p>
            <a:pPr lvl="1"/>
            <a:r>
              <a:rPr lang="pt-BR" dirty="0"/>
              <a:t>Exemplos: </a:t>
            </a:r>
            <a:r>
              <a:rPr lang="pt-BR" dirty="0" err="1"/>
              <a:t>toBe</a:t>
            </a:r>
            <a:r>
              <a:rPr lang="pt-BR" dirty="0"/>
              <a:t>(), </a:t>
            </a:r>
            <a:r>
              <a:rPr lang="pt-BR" dirty="0" err="1"/>
              <a:t>toEqual</a:t>
            </a:r>
            <a:r>
              <a:rPr lang="pt-BR" dirty="0"/>
              <a:t>(), </a:t>
            </a:r>
            <a:r>
              <a:rPr lang="pt-BR" dirty="0" err="1"/>
              <a:t>toBeNull</a:t>
            </a:r>
            <a:r>
              <a:rPr lang="pt-BR" dirty="0"/>
              <a:t>(), </a:t>
            </a:r>
            <a:r>
              <a:rPr lang="pt-BR" dirty="0" err="1"/>
              <a:t>toBeFalsy</a:t>
            </a:r>
            <a:r>
              <a:rPr lang="pt-BR" dirty="0"/>
              <a:t>(), </a:t>
            </a:r>
            <a:r>
              <a:rPr lang="pt-BR" dirty="0" err="1"/>
              <a:t>toBeGreaterThan</a:t>
            </a:r>
            <a:r>
              <a:rPr lang="pt-BR" dirty="0"/>
              <a:t>(), </a:t>
            </a:r>
            <a:r>
              <a:rPr lang="pt-BR" dirty="0" err="1"/>
              <a:t>toBeCloseTo</a:t>
            </a:r>
            <a:r>
              <a:rPr lang="pt-BR" dirty="0"/>
              <a:t>(), </a:t>
            </a:r>
            <a:r>
              <a:rPr lang="pt-BR" dirty="0" err="1"/>
              <a:t>toMatch</a:t>
            </a:r>
            <a:r>
              <a:rPr lang="pt-BR" dirty="0"/>
              <a:t>(), ...</a:t>
            </a:r>
          </a:p>
          <a:p>
            <a:r>
              <a:rPr lang="pt-BR" dirty="0"/>
              <a:t>Saiba mais: </a:t>
            </a:r>
            <a:r>
              <a:rPr lang="pt-BR" dirty="0">
                <a:hlinkClick r:id="rId2"/>
              </a:rPr>
              <a:t>https://jestjs.io/docs/expect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22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a ser testado: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563DA7-383D-4228-D3E8-C2B2A80675B3}"/>
              </a:ext>
            </a:extLst>
          </p:cNvPr>
          <p:cNvSpPr txBox="1"/>
          <p:nvPr/>
        </p:nvSpPr>
        <p:spPr>
          <a:xfrm>
            <a:off x="598826" y="2854530"/>
            <a:ext cx="7739180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lista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 ===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contagem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Explosão: 14 Pontos 5">
            <a:extLst>
              <a:ext uri="{FF2B5EF4-FFF2-40B4-BE49-F238E27FC236}">
                <a16:creationId xmlns:a16="http://schemas.microsoft.com/office/drawing/2014/main" id="{936CBA48-36C7-76CE-C7D0-2065AE527E64}"/>
              </a:ext>
            </a:extLst>
          </p:cNvPr>
          <p:cNvSpPr/>
          <p:nvPr/>
        </p:nvSpPr>
        <p:spPr>
          <a:xfrm>
            <a:off x="7680584" y="3228557"/>
            <a:ext cx="3797028" cy="2026984"/>
          </a:xfrm>
          <a:prstGeom prst="irregularSeal2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pt-BR" sz="1836" dirty="0"/>
              <a:t>Possui defeitos!</a:t>
            </a:r>
          </a:p>
        </p:txBody>
      </p:sp>
    </p:spTree>
    <p:extLst>
      <p:ext uri="{BB962C8B-B14F-4D97-AF65-F5344CB8AC3E}">
        <p14:creationId xmlns:p14="http://schemas.microsoft.com/office/powerpoint/2010/main" val="22298532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1393155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D39E25-4FB6-8DC2-B806-938826AA1F23}"/>
              </a:ext>
            </a:extLst>
          </p:cNvPr>
          <p:cNvSpPr txBox="1"/>
          <p:nvPr/>
        </p:nvSpPr>
        <p:spPr>
          <a:xfrm>
            <a:off x="598825" y="2049462"/>
            <a:ext cx="7905411" cy="4579303"/>
          </a:xfrm>
          <a:prstGeom prst="rect">
            <a:avLst/>
          </a:prstGeom>
          <a:noFill/>
        </p:spPr>
        <p:txBody>
          <a:bodyPr wrap="square" numCol="1">
            <a:normAutofit fontScale="92500" lnSpcReduction="20000"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0 para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[]'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[];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0 para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[1]'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1 para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[0]'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quantidadeZeros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array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quantidadeAtual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quantidadeEsperada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4777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 err="1"/>
              <a:t>describe</a:t>
            </a:r>
            <a:r>
              <a:rPr lang="pt-BR" i="1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39862"/>
            <a:ext cx="11704320" cy="5188903"/>
          </a:xfrm>
        </p:spPr>
        <p:txBody>
          <a:bodyPr>
            <a:normAutofit/>
          </a:bodyPr>
          <a:lstStyle/>
          <a:p>
            <a:r>
              <a:rPr lang="pt-BR" dirty="0"/>
              <a:t>Blocos </a:t>
            </a:r>
            <a:r>
              <a:rPr lang="pt-BR" i="1" dirty="0" err="1"/>
              <a:t>describe</a:t>
            </a:r>
            <a:r>
              <a:rPr lang="pt-BR" i="1" dirty="0"/>
              <a:t>()</a:t>
            </a:r>
            <a:r>
              <a:rPr lang="pt-BR" dirty="0"/>
              <a:t> podem ser aninhados para a definição de uma estrutura de testes hierárquicos.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Uma suíte é composta por um ou mais testes individuais...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AABC8-7888-DC99-7123-2ADC83AA1E27}"/>
              </a:ext>
            </a:extLst>
          </p:cNvPr>
          <p:cNvSpPr txBox="1"/>
          <p:nvPr/>
        </p:nvSpPr>
        <p:spPr>
          <a:xfrm>
            <a:off x="884237" y="2297627"/>
            <a:ext cx="8909692" cy="23992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stringBinParaNumber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binária inválida'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binária válida'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29966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3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a ser testado: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31BF16-C821-009D-FC21-325B120BC3E3}"/>
              </a:ext>
            </a:extLst>
          </p:cNvPr>
          <p:cNvSpPr txBox="1"/>
          <p:nvPr/>
        </p:nvSpPr>
        <p:spPr>
          <a:xfrm>
            <a:off x="598826" y="2938687"/>
            <a:ext cx="9689242" cy="201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stringBinParaNumber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binString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pt-BR" sz="2040" dirty="0">
                <a:solidFill>
                  <a:srgbClr val="811F3F"/>
                </a:solidFill>
                <a:latin typeface="Consolas" panose="020B0609020204030204" pitchFamily="49" charset="0"/>
              </a:rPr>
              <a:t>/</a:t>
            </a:r>
            <a:r>
              <a:rPr lang="pt-BR" sz="2040" dirty="0">
                <a:solidFill>
                  <a:srgbClr val="EE0000"/>
                </a:solidFill>
                <a:latin typeface="Consolas" panose="020B0609020204030204" pitchFamily="49" charset="0"/>
              </a:rPr>
              <a:t>^</a:t>
            </a:r>
            <a:r>
              <a:rPr lang="pt-BR" sz="2040" dirty="0">
                <a:solidFill>
                  <a:srgbClr val="D16969"/>
                </a:solidFill>
                <a:latin typeface="Consolas" panose="020B0609020204030204" pitchFamily="49" charset="0"/>
              </a:rPr>
              <a:t>[</a:t>
            </a:r>
            <a:r>
              <a:rPr lang="pt-BR" sz="2040" dirty="0">
                <a:solidFill>
                  <a:srgbClr val="811F3F"/>
                </a:solidFill>
                <a:latin typeface="Consolas" panose="020B0609020204030204" pitchFamily="49" charset="0"/>
              </a:rPr>
              <a:t>01</a:t>
            </a:r>
            <a:r>
              <a:rPr lang="pt-BR" sz="2040" dirty="0">
                <a:solidFill>
                  <a:srgbClr val="D16969"/>
                </a:solidFill>
                <a:latin typeface="Consolas" panose="020B0609020204030204" pitchFamily="49" charset="0"/>
              </a:rPr>
              <a:t>]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pt-BR" sz="2040" dirty="0">
                <a:solidFill>
                  <a:srgbClr val="EE0000"/>
                </a:solidFill>
                <a:latin typeface="Consolas" panose="020B0609020204030204" pitchFamily="49" charset="0"/>
              </a:rPr>
              <a:t>$</a:t>
            </a:r>
            <a:r>
              <a:rPr lang="pt-BR" sz="2040" dirty="0">
                <a:solidFill>
                  <a:srgbClr val="811F3F"/>
                </a:solidFill>
                <a:latin typeface="Consolas" panose="020B0609020204030204" pitchFamily="49" charset="0"/>
              </a:rPr>
              <a:t>/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test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binString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2040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 em formato inválido'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parseInt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binString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2315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C32BC-778E-A04F-F6FA-AAE6DDBC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e qualidade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75C4B-1806-45AB-C720-6983B1FF3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que é tão difícil garantir a qualidade do software?</a:t>
            </a:r>
          </a:p>
          <a:p>
            <a:pPr lvl="1"/>
            <a:r>
              <a:rPr lang="pt-BR" dirty="0"/>
              <a:t>Porque é algo dinâmico.</a:t>
            </a:r>
          </a:p>
          <a:p>
            <a:pPr lvl="1"/>
            <a:r>
              <a:rPr lang="pt-BR" dirty="0"/>
              <a:t>Porque envolve pessoas.</a:t>
            </a:r>
          </a:p>
          <a:p>
            <a:pPr lvl="1"/>
            <a:r>
              <a:rPr lang="pt-BR" dirty="0"/>
              <a:t>Porque as regras de negócio podem ser complexas.</a:t>
            </a:r>
          </a:p>
          <a:p>
            <a:pPr lvl="1"/>
            <a:r>
              <a:rPr lang="pt-BR" dirty="0"/>
              <a:t>Porque as tecnologias mudam rapidamente.</a:t>
            </a:r>
          </a:p>
          <a:p>
            <a:pPr lvl="1"/>
            <a:r>
              <a:rPr lang="pt-BR" dirty="0"/>
              <a:t>Porque as equipes mudam a toda hora.</a:t>
            </a:r>
          </a:p>
          <a:p>
            <a:pPr lvl="1"/>
            <a:r>
              <a:rPr lang="pt-BR" dirty="0"/>
              <a:t>Porque novas necessidades surgem a cada momento.</a:t>
            </a:r>
          </a:p>
          <a:p>
            <a:pPr lvl="1"/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8675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3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3AFFE4-A678-89AA-8496-5605C1433C7A}"/>
              </a:ext>
            </a:extLst>
          </p:cNvPr>
          <p:cNvSpPr txBox="1"/>
          <p:nvPr/>
        </p:nvSpPr>
        <p:spPr>
          <a:xfrm>
            <a:off x="598826" y="2702646"/>
            <a:ext cx="11333986" cy="3942546"/>
          </a:xfrm>
          <a:prstGeom prst="rect">
            <a:avLst/>
          </a:prstGeom>
          <a:noFill/>
        </p:spPr>
        <p:txBody>
          <a:bodyPr wrap="square">
            <a:normAutofit fontScale="92500" lnSpcReduction="20000"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stringBinParaNumber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binária inválida'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'contendo caracteres não numéricos 0 ou 1 deve lançar exceção'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stringBinParaNumber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'abc'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toThrow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'contendo nenhum caractere deve lançar exceção'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	  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stringBinParaNumber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toThrow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string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 binária válida'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0 para "0"'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36" dirty="0">
                <a:solidFill>
                  <a:srgbClr val="795E26"/>
                </a:solidFill>
                <a:latin typeface="Consolas" panose="020B0609020204030204" pitchFamily="49" charset="0"/>
              </a:rPr>
              <a:t>	   expect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stringBinParaNumber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>
                <a:solidFill>
                  <a:srgbClr val="A31515"/>
                </a:solidFill>
                <a:latin typeface="Consolas" panose="020B0609020204030204" pitchFamily="49" charset="0"/>
              </a:rPr>
              <a:t>'0'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0 para "00"'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36" dirty="0">
                <a:solidFill>
                  <a:srgbClr val="795E26"/>
                </a:solidFill>
                <a:latin typeface="Consolas" panose="020B0609020204030204" pitchFamily="49" charset="0"/>
              </a:rPr>
              <a:t>	   expect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stringBinParaNumber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>
                <a:solidFill>
                  <a:srgbClr val="A31515"/>
                </a:solidFill>
                <a:latin typeface="Consolas" panose="020B0609020204030204" pitchFamily="49" charset="0"/>
              </a:rPr>
              <a:t>'00'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US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1172696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/>
              <a:t>it()/</a:t>
            </a:r>
            <a:r>
              <a:rPr lang="pt-BR" i="1" dirty="0" err="1"/>
              <a:t>test</a:t>
            </a:r>
            <a:r>
              <a:rPr lang="pt-BR" i="1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5493702"/>
          </a:xfrm>
        </p:spPr>
        <p:txBody>
          <a:bodyPr>
            <a:normAutofit/>
          </a:bodyPr>
          <a:lstStyle/>
          <a:p>
            <a:r>
              <a:rPr lang="pt-BR" dirty="0"/>
              <a:t>Uma suíte de testes organiza o processo de testes de uma coleção de casos de testes. Assim, um mesmo teste é realizado com dados de entrada diferentes e resultados esperados diferentes.</a:t>
            </a:r>
          </a:p>
          <a:p>
            <a:r>
              <a:rPr lang="pt-BR" dirty="0"/>
              <a:t>A API fornece meios de evitar a duplicação de código, tal como a função </a:t>
            </a:r>
            <a:r>
              <a:rPr lang="pt-BR" i="1" dirty="0" err="1"/>
              <a:t>it.each</a:t>
            </a:r>
            <a:r>
              <a:rPr lang="pt-BR" i="1" dirty="0"/>
              <a:t>(tabela)(</a:t>
            </a:r>
            <a:r>
              <a:rPr lang="pt-BR" i="1" dirty="0" err="1"/>
              <a:t>descrição,função</a:t>
            </a:r>
            <a:r>
              <a:rPr lang="pt-BR" i="1" dirty="0"/>
              <a:t>)</a:t>
            </a:r>
            <a:r>
              <a:rPr lang="pt-BR" dirty="0"/>
              <a:t>.</a:t>
            </a:r>
          </a:p>
          <a:p>
            <a:r>
              <a:rPr lang="pt-BR" dirty="0"/>
              <a:t>Parâmetros usuais:</a:t>
            </a:r>
          </a:p>
          <a:p>
            <a:pPr lvl="1"/>
            <a:r>
              <a:rPr lang="pt-BR" dirty="0"/>
              <a:t>Um </a:t>
            </a:r>
            <a:r>
              <a:rPr lang="pt-BR" i="1" dirty="0" err="1"/>
              <a:t>array</a:t>
            </a:r>
            <a:r>
              <a:rPr lang="pt-BR" dirty="0"/>
              <a:t> de </a:t>
            </a:r>
            <a:r>
              <a:rPr lang="pt-BR" i="1" dirty="0" err="1"/>
              <a:t>array</a:t>
            </a:r>
            <a:r>
              <a:rPr lang="pt-BR" dirty="0"/>
              <a:t> que define uma tabela onde cada linha representa os dados fornecido a cada teste;</a:t>
            </a:r>
          </a:p>
          <a:p>
            <a:pPr lvl="1"/>
            <a:r>
              <a:rPr lang="pt-BR" dirty="0"/>
              <a:t>Uma </a:t>
            </a:r>
            <a:r>
              <a:rPr lang="pt-BR" i="1" dirty="0" err="1"/>
              <a:t>string</a:t>
            </a:r>
            <a:r>
              <a:rPr lang="pt-BR" dirty="0"/>
              <a:t> que representa a descrição do teste, suportando parâmetros de formatação tais como %s (para </a:t>
            </a:r>
            <a:r>
              <a:rPr lang="pt-BR" dirty="0" err="1"/>
              <a:t>strings</a:t>
            </a:r>
            <a:r>
              <a:rPr lang="pt-BR" dirty="0"/>
              <a:t>), %i (para números inteiros), </a:t>
            </a:r>
            <a:r>
              <a:rPr lang="pt-BR" dirty="0" err="1"/>
              <a:t>etc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Uma </a:t>
            </a:r>
            <a:r>
              <a:rPr lang="pt-BR" i="1" dirty="0"/>
              <a:t>função</a:t>
            </a:r>
            <a:r>
              <a:rPr lang="pt-BR" dirty="0"/>
              <a:t> contendo o corpo de implementação do teste individual.</a:t>
            </a:r>
          </a:p>
        </p:txBody>
      </p:sp>
    </p:spTree>
    <p:extLst>
      <p:ext uri="{BB962C8B-B14F-4D97-AF65-F5344CB8AC3E}">
        <p14:creationId xmlns:p14="http://schemas.microsoft.com/office/powerpoint/2010/main" val="4250898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4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9DC36A-6B31-285A-6E7C-740A0F77A56F}"/>
              </a:ext>
            </a:extLst>
          </p:cNvPr>
          <p:cNvSpPr txBox="1"/>
          <p:nvPr/>
        </p:nvSpPr>
        <p:spPr>
          <a:xfrm>
            <a:off x="598825" y="2914605"/>
            <a:ext cx="9955700" cy="3295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each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])(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%i para %i + %i'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9601614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4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9DC36A-6B31-285A-6E7C-740A0F77A56F}"/>
              </a:ext>
            </a:extLst>
          </p:cNvPr>
          <p:cNvSpPr txBox="1"/>
          <p:nvPr/>
        </p:nvSpPr>
        <p:spPr>
          <a:xfrm>
            <a:off x="598825" y="2914605"/>
            <a:ext cx="9955700" cy="3295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'somar'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each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[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,-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])(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%i para %i + %i'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BA041A-4A7E-D7D3-FF95-F5681F93595D}"/>
              </a:ext>
            </a:extLst>
          </p:cNvPr>
          <p:cNvSpPr/>
          <p:nvPr/>
        </p:nvSpPr>
        <p:spPr>
          <a:xfrm>
            <a:off x="1799474" y="3587668"/>
            <a:ext cx="1056316" cy="333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909ADAD6-BE9C-E45C-560B-563BC01DDC67}"/>
              </a:ext>
            </a:extLst>
          </p:cNvPr>
          <p:cNvCxnSpPr/>
          <p:nvPr/>
        </p:nvCxnSpPr>
        <p:spPr>
          <a:xfrm>
            <a:off x="2855790" y="3749445"/>
            <a:ext cx="4053969" cy="108486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8206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</a:t>
            </a:r>
            <a:r>
              <a:rPr lang="pt-BR" i="1" dirty="0" err="1"/>
              <a:t>before</a:t>
            </a:r>
            <a:r>
              <a:rPr lang="pt-BR" i="1" dirty="0"/>
              <a:t>..., </a:t>
            </a:r>
            <a:r>
              <a:rPr lang="pt-BR" i="1" dirty="0" err="1"/>
              <a:t>after</a:t>
            </a:r>
            <a:r>
              <a:rPr lang="pt-BR" i="1" dirty="0"/>
              <a:t>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/>
          <a:lstStyle/>
          <a:p>
            <a:r>
              <a:rPr lang="pt-BR" dirty="0"/>
              <a:t>A implementação da suíte de testes pode fazer uso de funções globais aplicadas dentro de etapas da execução dos testes:</a:t>
            </a:r>
          </a:p>
          <a:p>
            <a:pPr lvl="1"/>
            <a:r>
              <a:rPr lang="pt-BR" i="1" dirty="0" err="1"/>
              <a:t>beforeEach</a:t>
            </a:r>
            <a:r>
              <a:rPr lang="pt-BR" i="1" dirty="0"/>
              <a:t>()</a:t>
            </a:r>
            <a:r>
              <a:rPr lang="pt-BR" dirty="0"/>
              <a:t> – executada antes de cada teste</a:t>
            </a:r>
          </a:p>
          <a:p>
            <a:pPr lvl="1"/>
            <a:r>
              <a:rPr lang="pt-BR" i="1" dirty="0" err="1"/>
              <a:t>afterEach</a:t>
            </a:r>
            <a:r>
              <a:rPr lang="pt-BR" i="1" dirty="0"/>
              <a:t>()</a:t>
            </a:r>
            <a:r>
              <a:rPr lang="pt-BR" dirty="0"/>
              <a:t> – executada após cada teste</a:t>
            </a:r>
          </a:p>
          <a:p>
            <a:pPr lvl="1"/>
            <a:r>
              <a:rPr lang="pt-BR" i="1" dirty="0" err="1"/>
              <a:t>beforeAll</a:t>
            </a:r>
            <a:r>
              <a:rPr lang="pt-BR" i="1" dirty="0"/>
              <a:t>()</a:t>
            </a:r>
            <a:r>
              <a:rPr lang="pt-BR" dirty="0"/>
              <a:t> – executada uma única vez antes de todos os testes</a:t>
            </a:r>
          </a:p>
          <a:p>
            <a:pPr lvl="1"/>
            <a:r>
              <a:rPr lang="pt-BR" i="1" dirty="0" err="1"/>
              <a:t>afterAll</a:t>
            </a:r>
            <a:r>
              <a:rPr lang="pt-BR" i="1" dirty="0"/>
              <a:t>()</a:t>
            </a:r>
            <a:r>
              <a:rPr lang="pt-BR" dirty="0"/>
              <a:t> – executada uma única vez após todos os testes</a:t>
            </a:r>
          </a:p>
          <a:p>
            <a:r>
              <a:rPr lang="pt-BR" dirty="0"/>
              <a:t>São funções úteis para organizar a configuração dos testes, evitando a duplicação de código.</a:t>
            </a:r>
          </a:p>
        </p:txBody>
      </p:sp>
    </p:spTree>
    <p:extLst>
      <p:ext uri="{BB962C8B-B14F-4D97-AF65-F5344CB8AC3E}">
        <p14:creationId xmlns:p14="http://schemas.microsoft.com/office/powerpoint/2010/main" val="522466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5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5977861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Classe a ser testada:</a:t>
            </a:r>
          </a:p>
          <a:p>
            <a:pPr lvl="1"/>
            <a:r>
              <a:rPr lang="pt-BR" sz="2448" dirty="0"/>
              <a:t>Parâmetro de </a:t>
            </a:r>
            <a:r>
              <a:rPr lang="pt-BR" sz="2448" i="1" dirty="0" err="1"/>
              <a:t>saldoInicial</a:t>
            </a:r>
            <a:r>
              <a:rPr lang="pt-BR" sz="2448" dirty="0"/>
              <a:t> do construtor deve ser &gt;= 0.</a:t>
            </a:r>
          </a:p>
          <a:p>
            <a:pPr lvl="2"/>
            <a:r>
              <a:rPr lang="pt-BR" sz="2040" dirty="0"/>
              <a:t>Gera exceção em caso de falha.</a:t>
            </a:r>
          </a:p>
          <a:p>
            <a:pPr lvl="1"/>
            <a:r>
              <a:rPr lang="pt-BR" sz="2448" dirty="0"/>
              <a:t>Parâmetro de </a:t>
            </a:r>
            <a:r>
              <a:rPr lang="pt-BR" sz="2448" i="1" dirty="0"/>
              <a:t>valor</a:t>
            </a:r>
            <a:r>
              <a:rPr lang="pt-BR" sz="2448" dirty="0"/>
              <a:t> para depositar/sacar deve ser &gt; 0.</a:t>
            </a:r>
          </a:p>
          <a:p>
            <a:pPr lvl="2"/>
            <a:r>
              <a:rPr lang="pt-BR" sz="2040" dirty="0"/>
              <a:t>Gera exceção em caso de falha.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16FE6A-6AFF-0425-0C9A-607C179F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81" y="2859947"/>
            <a:ext cx="5332368" cy="27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7594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5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7B40EC-7133-D4E7-CCDD-7C07E2E2339B}"/>
              </a:ext>
            </a:extLst>
          </p:cNvPr>
          <p:cNvSpPr txBox="1"/>
          <p:nvPr/>
        </p:nvSpPr>
        <p:spPr>
          <a:xfrm>
            <a:off x="598826" y="2681234"/>
            <a:ext cx="11459285" cy="4095987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ContaCorrente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contructor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'depositar'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beforeEach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saldoInicial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ContaCorrente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saldoInicial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conta com saldo 0 deve depositar o valor 0.1'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conta com saldo 0 deve depositar o valor 0.1 e depois 0.2'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ACA348-26F1-1C73-907E-AB93DFF9A839}"/>
              </a:ext>
            </a:extLst>
          </p:cNvPr>
          <p:cNvSpPr/>
          <p:nvPr/>
        </p:nvSpPr>
        <p:spPr>
          <a:xfrm>
            <a:off x="1599630" y="4120583"/>
            <a:ext cx="5576588" cy="9992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529F7BC3-260E-0653-B84B-8A886923A946}"/>
              </a:ext>
            </a:extLst>
          </p:cNvPr>
          <p:cNvSpPr/>
          <p:nvPr/>
        </p:nvSpPr>
        <p:spPr>
          <a:xfrm>
            <a:off x="7851879" y="2360057"/>
            <a:ext cx="3882675" cy="1446487"/>
          </a:xfrm>
          <a:prstGeom prst="borderCallout1">
            <a:avLst>
              <a:gd name="adj1" fmla="val 20066"/>
              <a:gd name="adj2" fmla="val -245"/>
              <a:gd name="adj3" fmla="val 122368"/>
              <a:gd name="adj4" fmla="val -45931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36" dirty="0"/>
              <a:t>Recria a conta corrente antes de cada teste para evitar efeitos colaterais do teste anterior.</a:t>
            </a:r>
          </a:p>
        </p:txBody>
      </p:sp>
    </p:spTree>
    <p:extLst>
      <p:ext uri="{BB962C8B-B14F-4D97-AF65-F5344CB8AC3E}">
        <p14:creationId xmlns:p14="http://schemas.microsoft.com/office/powerpoint/2010/main" val="221314752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5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7B40EC-7133-D4E7-CCDD-7C07E2E2339B}"/>
              </a:ext>
            </a:extLst>
          </p:cNvPr>
          <p:cNvSpPr txBox="1"/>
          <p:nvPr/>
        </p:nvSpPr>
        <p:spPr>
          <a:xfrm>
            <a:off x="598826" y="2681234"/>
            <a:ext cx="11459285" cy="409598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describe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'depositar'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beforeEach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saldoInicial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ContaCorrente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saldoInicial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'dado uma conta com saldo 0 deve depositar o valor 0.1 e depois 0.2'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depositar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0.1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depositar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0.2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saldo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0.3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//aqui irá falhar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conta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saldo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toBeCloseTo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0.3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1ACA348-26F1-1C73-907E-AB93DFF9A839}"/>
              </a:ext>
            </a:extLst>
          </p:cNvPr>
          <p:cNvSpPr/>
          <p:nvPr/>
        </p:nvSpPr>
        <p:spPr>
          <a:xfrm>
            <a:off x="1672233" y="5233997"/>
            <a:ext cx="6246261" cy="6185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529F7BC3-260E-0653-B84B-8A886923A946}"/>
              </a:ext>
            </a:extLst>
          </p:cNvPr>
          <p:cNvSpPr/>
          <p:nvPr/>
        </p:nvSpPr>
        <p:spPr>
          <a:xfrm>
            <a:off x="7851879" y="2360057"/>
            <a:ext cx="3882675" cy="1446487"/>
          </a:xfrm>
          <a:prstGeom prst="borderCallout1">
            <a:avLst>
              <a:gd name="adj1" fmla="val 20066"/>
              <a:gd name="adj2" fmla="val -245"/>
              <a:gd name="adj3" fmla="val 195394"/>
              <a:gd name="adj4" fmla="val -2485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Números em ponto flutuante NÃO devem ser testados de forma absoluta!</a:t>
            </a:r>
            <a:br>
              <a:rPr lang="pt-BR" sz="1836" dirty="0"/>
            </a:br>
            <a:r>
              <a:rPr lang="pt-BR" sz="1836" dirty="0"/>
              <a:t>Utilizar o </a:t>
            </a:r>
            <a:r>
              <a:rPr lang="pt-BR" sz="1836" i="1" dirty="0" err="1"/>
              <a:t>matcher</a:t>
            </a:r>
            <a:r>
              <a:rPr lang="pt-BR" sz="1836" i="1" dirty="0"/>
              <a:t> </a:t>
            </a:r>
            <a:r>
              <a:rPr lang="pt-BR" sz="1836" i="1" dirty="0" err="1"/>
              <a:t>toBeCloseTo</a:t>
            </a:r>
            <a:r>
              <a:rPr lang="pt-BR" sz="1836" i="1" dirty="0"/>
              <a:t>()</a:t>
            </a:r>
            <a:r>
              <a:rPr lang="pt-BR" sz="1836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32772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2B91F-D3DD-DF5F-356F-A92596C2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teste assíncrono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664074-E00B-63C9-0444-3945C6CB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5036502"/>
          </a:xfrm>
        </p:spPr>
        <p:txBody>
          <a:bodyPr>
            <a:normAutofit/>
          </a:bodyPr>
          <a:lstStyle/>
          <a:p>
            <a:r>
              <a:rPr lang="pt-BR" dirty="0"/>
              <a:t>É bastante comum encontrar APIs com código assíncrono.</a:t>
            </a:r>
          </a:p>
          <a:p>
            <a:r>
              <a:rPr lang="pt-BR" dirty="0" err="1"/>
              <a:t>Jest</a:t>
            </a:r>
            <a:r>
              <a:rPr lang="pt-BR" dirty="0"/>
              <a:t> possui suporte adequado para a execução de testes assíncronos:</a:t>
            </a:r>
          </a:p>
          <a:p>
            <a:pPr lvl="1"/>
            <a:r>
              <a:rPr lang="pt-BR" i="1" dirty="0" err="1"/>
              <a:t>Callbacks</a:t>
            </a:r>
            <a:endParaRPr lang="pt-BR" i="1" dirty="0"/>
          </a:p>
          <a:p>
            <a:pPr lvl="1"/>
            <a:r>
              <a:rPr lang="pt-BR" i="1" dirty="0" err="1"/>
              <a:t>Promises</a:t>
            </a:r>
            <a:endParaRPr lang="pt-BR" i="1" dirty="0"/>
          </a:p>
          <a:p>
            <a:pPr lvl="1"/>
            <a:r>
              <a:rPr lang="pt-BR" i="1" dirty="0" err="1"/>
              <a:t>Async</a:t>
            </a:r>
            <a:r>
              <a:rPr lang="pt-BR" i="1" dirty="0"/>
              <a:t>/</a:t>
            </a:r>
            <a:r>
              <a:rPr lang="pt-BR" i="1" dirty="0" err="1"/>
              <a:t>await</a:t>
            </a:r>
            <a:endParaRPr lang="pt-BR" i="1" dirty="0"/>
          </a:p>
          <a:p>
            <a:r>
              <a:rPr lang="pt-BR" dirty="0"/>
              <a:t>Saiba mais: </a:t>
            </a:r>
            <a:r>
              <a:rPr lang="pt-BR" dirty="0">
                <a:hlinkClick r:id="rId2"/>
              </a:rPr>
              <a:t>https://jestjs.io/docs/asynchronous</a:t>
            </a:r>
            <a:endParaRPr lang="pt-BR" dirty="0"/>
          </a:p>
        </p:txBody>
      </p:sp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FB46EE51-0B63-B0BD-80F8-137D2B1DF090}"/>
              </a:ext>
            </a:extLst>
          </p:cNvPr>
          <p:cNvSpPr/>
          <p:nvPr/>
        </p:nvSpPr>
        <p:spPr>
          <a:xfrm>
            <a:off x="2484437" y="2735262"/>
            <a:ext cx="647113" cy="3330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</p:spTree>
    <p:extLst>
      <p:ext uri="{BB962C8B-B14F-4D97-AF65-F5344CB8AC3E}">
        <p14:creationId xmlns:p14="http://schemas.microsoft.com/office/powerpoint/2010/main" val="2462819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1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a ser testado: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31BF16-C821-009D-FC21-325B120BC3E3}"/>
              </a:ext>
            </a:extLst>
          </p:cNvPr>
          <p:cNvSpPr txBox="1"/>
          <p:nvPr/>
        </p:nvSpPr>
        <p:spPr>
          <a:xfrm>
            <a:off x="598826" y="2938687"/>
            <a:ext cx="9689242" cy="228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Promise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resolve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setTimeout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resolve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2040" dirty="0" err="1">
                <a:solidFill>
                  <a:srgbClr val="A31515"/>
                </a:solidFill>
                <a:latin typeface="Consolas" panose="020B0609020204030204" pitchFamily="49" charset="0"/>
              </a:rPr>
              <a:t>number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!== 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2040" dirty="0" err="1">
                <a:solidFill>
                  <a:srgbClr val="A31515"/>
                </a:solidFill>
                <a:latin typeface="Consolas" panose="020B0609020204030204" pitchFamily="49" charset="0"/>
              </a:rPr>
              <a:t>number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'Argumentos devem ser valores numéricos'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26884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18525-B575-A7DF-F9EA-073FABC9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 e qualidade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9DE00B63-4B49-1383-BCCC-7D7113F12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360341"/>
              </p:ext>
            </p:extLst>
          </p:nvPr>
        </p:nvGraphicFramePr>
        <p:xfrm>
          <a:off x="598331" y="2137215"/>
          <a:ext cx="11288386" cy="4209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390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1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sucesso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4"/>
            <a:ext cx="9698757" cy="265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retornar 2 para 1 + 1'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assertions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resolves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8988932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1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falha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4"/>
            <a:ext cx="9698757" cy="3936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gerar exceção para 1 + "a"'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assertions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</a:t>
            </a:r>
            <a:r>
              <a:rPr lang="pt-BR" sz="2040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toBeInstanceOf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'deve gerar exceção para 1 + "a"'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assertions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795E26"/>
                </a:solidFill>
                <a:latin typeface="Consolas" panose="020B0609020204030204" pitchFamily="49" charset="0"/>
              </a:rPr>
              <a:t>somar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rejects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toBeInstanceOf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C9C56F8-4FBF-2FD2-87EE-0A0631E83BB7}"/>
              </a:ext>
            </a:extLst>
          </p:cNvPr>
          <p:cNvSpPr/>
          <p:nvPr/>
        </p:nvSpPr>
        <p:spPr>
          <a:xfrm>
            <a:off x="1751892" y="3292660"/>
            <a:ext cx="3149915" cy="34258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50F85722-1F8B-A9AF-D15F-664983A3769D}"/>
              </a:ext>
            </a:extLst>
          </p:cNvPr>
          <p:cNvSpPr/>
          <p:nvPr/>
        </p:nvSpPr>
        <p:spPr>
          <a:xfrm>
            <a:off x="7204766" y="3292661"/>
            <a:ext cx="2988138" cy="1195202"/>
          </a:xfrm>
          <a:prstGeom prst="borderCallout1">
            <a:avLst>
              <a:gd name="adj1" fmla="val 28566"/>
              <a:gd name="adj2" fmla="val -53"/>
              <a:gd name="adj3" fmla="val -5291"/>
              <a:gd name="adj4" fmla="val -7655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Verifica se um determinado número de asserções foi executado no teste.</a:t>
            </a:r>
          </a:p>
        </p:txBody>
      </p:sp>
    </p:spTree>
    <p:extLst>
      <p:ext uri="{BB962C8B-B14F-4D97-AF65-F5344CB8AC3E}">
        <p14:creationId xmlns:p14="http://schemas.microsoft.com/office/powerpoint/2010/main" val="268604923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unitário X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3893502"/>
          </a:xfrm>
        </p:spPr>
        <p:txBody>
          <a:bodyPr/>
          <a:lstStyle/>
          <a:p>
            <a:r>
              <a:rPr lang="pt-BR" dirty="0"/>
              <a:t>Teste unitário pressupõe o teste de uma unidade sem dependências com outras unidades do sistema.</a:t>
            </a:r>
          </a:p>
          <a:p>
            <a:r>
              <a:rPr lang="pt-BR" dirty="0"/>
              <a:t>Mas como realizar esse tipo de teste se existem dependências necessárias na implementação do sistema?</a:t>
            </a:r>
          </a:p>
          <a:p>
            <a:pPr lvl="1"/>
            <a:r>
              <a:rPr lang="pt-BR" dirty="0"/>
              <a:t>Exemplo: uma função necessita acessar a </a:t>
            </a:r>
            <a:r>
              <a:rPr lang="pt-BR" i="1" dirty="0"/>
              <a:t>web</a:t>
            </a:r>
            <a:r>
              <a:rPr lang="pt-BR" dirty="0"/>
              <a:t> para consultar dados.</a:t>
            </a:r>
          </a:p>
        </p:txBody>
      </p:sp>
    </p:spTree>
    <p:extLst>
      <p:ext uri="{BB962C8B-B14F-4D97-AF65-F5344CB8AC3E}">
        <p14:creationId xmlns:p14="http://schemas.microsoft.com/office/powerpoint/2010/main" val="1331687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unitário X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4960302"/>
          </a:xfrm>
        </p:spPr>
        <p:txBody>
          <a:bodyPr>
            <a:normAutofit/>
          </a:bodyPr>
          <a:lstStyle/>
          <a:p>
            <a:r>
              <a:rPr lang="pt-BR" dirty="0"/>
              <a:t>Para realizar um teste unitário, é necessário “quebrar” de alguma forma as dependências.</a:t>
            </a:r>
          </a:p>
          <a:p>
            <a:r>
              <a:rPr lang="pt-BR" dirty="0"/>
              <a:t>Espera-se que o código a ser testado tenha “boa qualidade” e “permita ser facilmente testado”.</a:t>
            </a:r>
          </a:p>
          <a:p>
            <a:r>
              <a:rPr lang="pt-BR" dirty="0"/>
              <a:t>Então, como um código pode ter a característica de ser facilmente testado na presença de dependências?</a:t>
            </a:r>
          </a:p>
          <a:p>
            <a:r>
              <a:rPr lang="pt-BR" dirty="0"/>
              <a:t>Solução: usar um padrão de </a:t>
            </a:r>
            <a:r>
              <a:rPr lang="pt-BR" u="sng" dirty="0"/>
              <a:t>Injeção de Dependências</a:t>
            </a:r>
            <a:r>
              <a:rPr lang="pt-BR" dirty="0"/>
              <a:t> (</a:t>
            </a:r>
            <a:r>
              <a:rPr lang="pt-BR" i="1" dirty="0"/>
              <a:t>DI – </a:t>
            </a:r>
            <a:r>
              <a:rPr lang="pt-BR" i="1" dirty="0" err="1"/>
              <a:t>Dependency</a:t>
            </a:r>
            <a:r>
              <a:rPr lang="pt-BR" i="1" dirty="0"/>
              <a:t> </a:t>
            </a:r>
            <a:r>
              <a:rPr lang="pt-BR" i="1" dirty="0" err="1"/>
              <a:t>Injection</a:t>
            </a:r>
            <a:r>
              <a:rPr lang="pt-BR" dirty="0"/>
              <a:t>)</a:t>
            </a:r>
          </a:p>
          <a:p>
            <a:r>
              <a:rPr lang="pt-BR" dirty="0"/>
              <a:t>Saiba mais:</a:t>
            </a:r>
          </a:p>
          <a:p>
            <a:pPr lvl="1"/>
            <a:r>
              <a:rPr lang="pt-BR" dirty="0">
                <a:hlinkClick r:id="rId2"/>
              </a:rPr>
              <a:t>https://martinfowler.com/articles/injection.html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https://martinfowler.com/articles/dipInTheWild.html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235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5A1D-9A1C-F8D4-413B-058BAFE6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129D6-4827-A048-9CA5-DDA0C36F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3207702"/>
          </a:xfrm>
        </p:spPr>
        <p:txBody>
          <a:bodyPr/>
          <a:lstStyle/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Em um sistema é necessário gerar a gravação de um </a:t>
            </a:r>
            <a:r>
              <a:rPr lang="pt-BR" i="1" dirty="0"/>
              <a:t>log</a:t>
            </a:r>
            <a:r>
              <a:rPr lang="pt-BR" dirty="0"/>
              <a:t> toda vez que se realiza a venda de um produto.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E7E275-FE5B-D10D-5802-85BFF38BB304}"/>
              </a:ext>
            </a:extLst>
          </p:cNvPr>
          <p:cNvSpPr txBox="1"/>
          <p:nvPr/>
        </p:nvSpPr>
        <p:spPr>
          <a:xfrm>
            <a:off x="598825" y="3503541"/>
            <a:ext cx="5787535" cy="2687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latin typeface="Consolas" panose="020B0609020204030204" pitchFamily="49" charset="0"/>
              </a:rPr>
              <a:t>class</a:t>
            </a:r>
            <a:r>
              <a:rPr lang="pt-BR" sz="1836" dirty="0">
                <a:latin typeface="Consolas" panose="020B0609020204030204" pitchFamily="49" charset="0"/>
              </a:rPr>
              <a:t> </a:t>
            </a:r>
            <a:r>
              <a:rPr lang="pt-BR" sz="1836" dirty="0" err="1">
                <a:latin typeface="Consolas" panose="020B0609020204030204" pitchFamily="49" charset="0"/>
              </a:rPr>
              <a:t>VendaDeProduto</a:t>
            </a:r>
            <a:r>
              <a:rPr lang="pt-BR" sz="1836" dirty="0"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latin typeface="Consolas" panose="020B0609020204030204" pitchFamily="49" charset="0"/>
              </a:rPr>
              <a:t>venderProduto</a:t>
            </a:r>
            <a:r>
              <a:rPr lang="pt-BR" sz="1836" dirty="0">
                <a:latin typeface="Consolas" panose="020B0609020204030204" pitchFamily="49" charset="0"/>
              </a:rPr>
              <a:t>(produto)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</a:t>
            </a:r>
            <a:r>
              <a:rPr lang="pt-BR" sz="1836" dirty="0" err="1">
                <a:latin typeface="Consolas" panose="020B0609020204030204" pitchFamily="49" charset="0"/>
              </a:rPr>
              <a:t>logger</a:t>
            </a:r>
            <a:r>
              <a:rPr lang="pt-BR" sz="1836" dirty="0">
                <a:latin typeface="Consolas" panose="020B0609020204030204" pitchFamily="49" charset="0"/>
              </a:rPr>
              <a:t> = new </a:t>
            </a:r>
            <a:r>
              <a:rPr lang="pt-BR" sz="1836" dirty="0" err="1">
                <a:latin typeface="Consolas" panose="020B0609020204030204" pitchFamily="49" charset="0"/>
              </a:rPr>
              <a:t>FileLogger</a:t>
            </a:r>
            <a:r>
              <a:rPr lang="pt-BR" sz="1836" dirty="0">
                <a:latin typeface="Consolas" panose="020B0609020204030204" pitchFamily="49" charset="0"/>
              </a:rPr>
              <a:t>('log.txt');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logger.log(produto);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82D2B2-AD22-4FB5-41C6-F5EFFD3A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15" y="3801900"/>
            <a:ext cx="4886453" cy="20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5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5A1D-9A1C-F8D4-413B-058BAFE6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129D6-4827-A048-9CA5-DDA0C36F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6" y="2137943"/>
            <a:ext cx="5283166" cy="4208213"/>
          </a:xfrm>
        </p:spPr>
        <p:txBody>
          <a:bodyPr>
            <a:normAutofit/>
          </a:bodyPr>
          <a:lstStyle/>
          <a:p>
            <a:r>
              <a:rPr lang="pt-BR" dirty="0"/>
              <a:t>Problemas:</a:t>
            </a:r>
          </a:p>
          <a:p>
            <a:pPr lvl="1"/>
            <a:r>
              <a:rPr lang="pt-BR" dirty="0"/>
              <a:t>Como fica a questão de mudança do nome do arquivo a ser realizado o log?</a:t>
            </a:r>
          </a:p>
          <a:p>
            <a:pPr lvl="1"/>
            <a:r>
              <a:rPr lang="pt-BR" dirty="0"/>
              <a:t>Como podemos trocar o mecanismo de log para um banco de dados, por exemplo?</a:t>
            </a:r>
          </a:p>
          <a:p>
            <a:pPr lvl="1"/>
            <a:r>
              <a:rPr lang="pt-BR" dirty="0"/>
              <a:t>Como realizar um teste unitário da classe </a:t>
            </a:r>
            <a:r>
              <a:rPr lang="pt-BR" i="1" dirty="0" err="1"/>
              <a:t>VendaDeProduto</a:t>
            </a:r>
            <a:r>
              <a:rPr lang="pt-BR" dirty="0"/>
              <a:t> sem a necessidade de realizar um operação de </a:t>
            </a:r>
            <a:r>
              <a:rPr lang="pt-BR" i="1" dirty="0"/>
              <a:t>log</a:t>
            </a:r>
            <a:r>
              <a:rPr lang="pt-BR" dirty="0"/>
              <a:t> “de verdade”?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E7E275-FE5B-D10D-5802-85BFF38BB304}"/>
              </a:ext>
            </a:extLst>
          </p:cNvPr>
          <p:cNvSpPr txBox="1"/>
          <p:nvPr/>
        </p:nvSpPr>
        <p:spPr>
          <a:xfrm>
            <a:off x="6099281" y="2196562"/>
            <a:ext cx="5787535" cy="2687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latin typeface="Consolas" panose="020B0609020204030204" pitchFamily="49" charset="0"/>
              </a:rPr>
              <a:t>class</a:t>
            </a:r>
            <a:r>
              <a:rPr lang="pt-BR" sz="1836" dirty="0">
                <a:latin typeface="Consolas" panose="020B0609020204030204" pitchFamily="49" charset="0"/>
              </a:rPr>
              <a:t> </a:t>
            </a:r>
            <a:r>
              <a:rPr lang="pt-BR" sz="1836" dirty="0" err="1">
                <a:latin typeface="Consolas" panose="020B0609020204030204" pitchFamily="49" charset="0"/>
              </a:rPr>
              <a:t>VendaDeProduto</a:t>
            </a:r>
            <a:r>
              <a:rPr lang="pt-BR" sz="1836" dirty="0"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latin typeface="Consolas" panose="020B0609020204030204" pitchFamily="49" charset="0"/>
              </a:rPr>
              <a:t>venderProduto</a:t>
            </a:r>
            <a:r>
              <a:rPr lang="pt-BR" sz="1836" dirty="0">
                <a:latin typeface="Consolas" panose="020B0609020204030204" pitchFamily="49" charset="0"/>
              </a:rPr>
              <a:t>(produto)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</a:t>
            </a:r>
            <a:r>
              <a:rPr lang="pt-BR" sz="1836" dirty="0" err="1">
                <a:latin typeface="Consolas" panose="020B0609020204030204" pitchFamily="49" charset="0"/>
              </a:rPr>
              <a:t>logger</a:t>
            </a:r>
            <a:r>
              <a:rPr lang="pt-BR" sz="1836" dirty="0">
                <a:latin typeface="Consolas" panose="020B0609020204030204" pitchFamily="49" charset="0"/>
              </a:rPr>
              <a:t> = new </a:t>
            </a:r>
            <a:r>
              <a:rPr lang="pt-BR" sz="1836" dirty="0" err="1">
                <a:latin typeface="Consolas" panose="020B0609020204030204" pitchFamily="49" charset="0"/>
              </a:rPr>
              <a:t>FileLogger</a:t>
            </a:r>
            <a:r>
              <a:rPr lang="pt-BR" sz="1836" dirty="0">
                <a:latin typeface="Consolas" panose="020B0609020204030204" pitchFamily="49" charset="0"/>
              </a:rPr>
              <a:t>('log.txt');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logger.log(produto);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4521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5A1D-9A1C-F8D4-413B-058BAFE6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129D6-4827-A048-9CA5-DDA0C36F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6" y="2137943"/>
            <a:ext cx="5283166" cy="4208213"/>
          </a:xfrm>
        </p:spPr>
        <p:txBody>
          <a:bodyPr/>
          <a:lstStyle/>
          <a:p>
            <a:r>
              <a:rPr lang="pt-BR" dirty="0"/>
              <a:t>Resumindo:</a:t>
            </a:r>
          </a:p>
          <a:p>
            <a:pPr lvl="1"/>
            <a:r>
              <a:rPr lang="pt-BR" dirty="0"/>
              <a:t>A classe </a:t>
            </a:r>
            <a:r>
              <a:rPr lang="pt-BR" i="1" dirty="0" err="1"/>
              <a:t>VendaDeProduto</a:t>
            </a:r>
            <a:r>
              <a:rPr lang="pt-BR" dirty="0"/>
              <a:t> sabe demais sobre a classe </a:t>
            </a:r>
            <a:r>
              <a:rPr lang="pt-BR" i="1" dirty="0" err="1"/>
              <a:t>FileLogger</a:t>
            </a:r>
            <a:r>
              <a:rPr lang="pt-BR" dirty="0"/>
              <a:t>, ou seja, existe uma dependência muito grande e indesejável!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E7E275-FE5B-D10D-5802-85BFF38BB304}"/>
              </a:ext>
            </a:extLst>
          </p:cNvPr>
          <p:cNvSpPr txBox="1"/>
          <p:nvPr/>
        </p:nvSpPr>
        <p:spPr>
          <a:xfrm>
            <a:off x="6099281" y="2196562"/>
            <a:ext cx="5787535" cy="2687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latin typeface="Consolas" panose="020B0609020204030204" pitchFamily="49" charset="0"/>
              </a:rPr>
              <a:t>class</a:t>
            </a:r>
            <a:r>
              <a:rPr lang="pt-BR" sz="1836" dirty="0">
                <a:latin typeface="Consolas" panose="020B0609020204030204" pitchFamily="49" charset="0"/>
              </a:rPr>
              <a:t> </a:t>
            </a:r>
            <a:r>
              <a:rPr lang="pt-BR" sz="1836" dirty="0" err="1">
                <a:latin typeface="Consolas" panose="020B0609020204030204" pitchFamily="49" charset="0"/>
              </a:rPr>
              <a:t>VendaDeProduto</a:t>
            </a:r>
            <a:r>
              <a:rPr lang="pt-BR" sz="1836" dirty="0"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latin typeface="Consolas" panose="020B0609020204030204" pitchFamily="49" charset="0"/>
              </a:rPr>
              <a:t>venderProduto</a:t>
            </a:r>
            <a:r>
              <a:rPr lang="pt-BR" sz="1836" dirty="0">
                <a:latin typeface="Consolas" panose="020B0609020204030204" pitchFamily="49" charset="0"/>
              </a:rPr>
              <a:t>(produto)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</a:t>
            </a:r>
            <a:r>
              <a:rPr lang="pt-BR" sz="1836" dirty="0" err="1">
                <a:latin typeface="Consolas" panose="020B0609020204030204" pitchFamily="49" charset="0"/>
              </a:rPr>
              <a:t>logger</a:t>
            </a:r>
            <a:r>
              <a:rPr lang="pt-BR" sz="1836" dirty="0">
                <a:latin typeface="Consolas" panose="020B0609020204030204" pitchFamily="49" charset="0"/>
              </a:rPr>
              <a:t> = new </a:t>
            </a:r>
            <a:r>
              <a:rPr lang="pt-BR" sz="1836" dirty="0" err="1">
                <a:latin typeface="Consolas" panose="020B0609020204030204" pitchFamily="49" charset="0"/>
              </a:rPr>
              <a:t>FileLogger</a:t>
            </a:r>
            <a:r>
              <a:rPr lang="pt-BR" sz="1836" dirty="0">
                <a:latin typeface="Consolas" panose="020B0609020204030204" pitchFamily="49" charset="0"/>
              </a:rPr>
              <a:t>('log.txt');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logger.log(produto);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429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5A1D-9A1C-F8D4-413B-058BAFE6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129D6-4827-A048-9CA5-DDA0C36F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6" y="2137943"/>
            <a:ext cx="5283166" cy="4208213"/>
          </a:xfrm>
        </p:spPr>
        <p:txBody>
          <a:bodyPr>
            <a:normAutofit/>
          </a:bodyPr>
          <a:lstStyle/>
          <a:p>
            <a:r>
              <a:rPr lang="pt-BR" dirty="0" err="1"/>
              <a:t>Refatorando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classe </a:t>
            </a:r>
            <a:r>
              <a:rPr lang="pt-BR" i="1" dirty="0" err="1"/>
              <a:t>VendaDeProduto</a:t>
            </a:r>
            <a:r>
              <a:rPr lang="pt-BR" dirty="0"/>
              <a:t> irá receber um objeto sem a necessidade de se preocupar como e onde foi criado.</a:t>
            </a:r>
          </a:p>
          <a:p>
            <a:pPr lvl="1"/>
            <a:r>
              <a:rPr lang="pt-BR" dirty="0"/>
              <a:t>Pontos de injeção:</a:t>
            </a:r>
          </a:p>
          <a:p>
            <a:pPr lvl="2"/>
            <a:r>
              <a:rPr lang="pt-BR" dirty="0"/>
              <a:t>Via </a:t>
            </a:r>
            <a:r>
              <a:rPr lang="pt-BR" dirty="0">
                <a:solidFill>
                  <a:srgbClr val="FF0000"/>
                </a:solidFill>
              </a:rPr>
              <a:t>construtor</a:t>
            </a:r>
            <a:r>
              <a:rPr lang="pt-BR" dirty="0"/>
              <a:t> – utilizar um parâmetro no construtor para receber a referência ao objeto injetado.</a:t>
            </a:r>
          </a:p>
          <a:p>
            <a:pPr lvl="2"/>
            <a:r>
              <a:rPr lang="pt-BR" dirty="0"/>
              <a:t>Via </a:t>
            </a:r>
            <a:r>
              <a:rPr lang="pt-BR" dirty="0" err="1"/>
              <a:t>setter</a:t>
            </a:r>
            <a:r>
              <a:rPr lang="pt-BR" dirty="0"/>
              <a:t> – utilizar uma propriedade do tipo </a:t>
            </a:r>
            <a:r>
              <a:rPr lang="pt-BR" i="1" dirty="0"/>
              <a:t>set</a:t>
            </a:r>
            <a:r>
              <a:rPr lang="pt-BR" dirty="0"/>
              <a:t> para receber a referência ao objeto injetado.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E7E275-FE5B-D10D-5802-85BFF38BB304}"/>
              </a:ext>
            </a:extLst>
          </p:cNvPr>
          <p:cNvSpPr txBox="1"/>
          <p:nvPr/>
        </p:nvSpPr>
        <p:spPr>
          <a:xfrm>
            <a:off x="6099281" y="2196563"/>
            <a:ext cx="5787535" cy="3839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latin typeface="Consolas" panose="020B0609020204030204" pitchFamily="49" charset="0"/>
              </a:rPr>
              <a:t>class</a:t>
            </a:r>
            <a:r>
              <a:rPr lang="pt-BR" sz="1836" dirty="0">
                <a:latin typeface="Consolas" panose="020B0609020204030204" pitchFamily="49" charset="0"/>
              </a:rPr>
              <a:t> </a:t>
            </a:r>
            <a:r>
              <a:rPr lang="pt-BR" sz="1836" dirty="0" err="1">
                <a:latin typeface="Consolas" panose="020B0609020204030204" pitchFamily="49" charset="0"/>
              </a:rPr>
              <a:t>VendaDeProduto</a:t>
            </a:r>
            <a:r>
              <a:rPr lang="pt-BR" sz="1836" dirty="0"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#logger;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constructor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umLogger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      ...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this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.#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umLogger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latin typeface="Consolas" panose="020B0609020204030204" pitchFamily="49" charset="0"/>
              </a:rPr>
              <a:t>venderProduto</a:t>
            </a:r>
            <a:r>
              <a:rPr lang="pt-BR" sz="1836" dirty="0">
                <a:latin typeface="Consolas" panose="020B0609020204030204" pitchFamily="49" charset="0"/>
              </a:rPr>
              <a:t>(produto)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this.#logger.log(produto);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075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5A1D-9A1C-F8D4-413B-058BAFE6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E129D6-4827-A048-9CA5-DDA0C36FB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6" y="2137943"/>
            <a:ext cx="5283166" cy="4208213"/>
          </a:xfrm>
        </p:spPr>
        <p:txBody>
          <a:bodyPr>
            <a:normAutofit/>
          </a:bodyPr>
          <a:lstStyle/>
          <a:p>
            <a:r>
              <a:rPr lang="pt-BR" dirty="0" err="1"/>
              <a:t>Refatorando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classe </a:t>
            </a:r>
            <a:r>
              <a:rPr lang="pt-BR" i="1" dirty="0" err="1"/>
              <a:t>VendaDeProduto</a:t>
            </a:r>
            <a:r>
              <a:rPr lang="pt-BR" dirty="0"/>
              <a:t> irá receber um objeto sem a necessidade de se preocupar como e onde foi criado.</a:t>
            </a:r>
          </a:p>
          <a:p>
            <a:pPr lvl="1"/>
            <a:r>
              <a:rPr lang="pt-BR" dirty="0"/>
              <a:t>Pontos de injeção:</a:t>
            </a:r>
          </a:p>
          <a:p>
            <a:pPr lvl="2"/>
            <a:r>
              <a:rPr lang="pt-BR" dirty="0"/>
              <a:t>Via construtor – utilizar um parâmetro no construtor para receber a referência ao objeto injetado.</a:t>
            </a:r>
          </a:p>
          <a:p>
            <a:pPr lvl="2"/>
            <a:r>
              <a:rPr lang="pt-BR" dirty="0"/>
              <a:t>Via </a:t>
            </a:r>
            <a:r>
              <a:rPr lang="pt-BR" dirty="0" err="1">
                <a:solidFill>
                  <a:srgbClr val="FF0000"/>
                </a:solidFill>
              </a:rPr>
              <a:t>setter</a:t>
            </a:r>
            <a:r>
              <a:rPr lang="pt-BR" dirty="0"/>
              <a:t> – utilizar uma propriedade do tipo </a:t>
            </a:r>
            <a:r>
              <a:rPr lang="pt-BR" i="1" dirty="0"/>
              <a:t>set</a:t>
            </a:r>
            <a:r>
              <a:rPr lang="pt-BR" dirty="0"/>
              <a:t> para receber a referência ao objeto injetado.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E7E275-FE5B-D10D-5802-85BFF38BB304}"/>
              </a:ext>
            </a:extLst>
          </p:cNvPr>
          <p:cNvSpPr txBox="1"/>
          <p:nvPr/>
        </p:nvSpPr>
        <p:spPr>
          <a:xfrm>
            <a:off x="6099281" y="2196563"/>
            <a:ext cx="5787535" cy="3839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36" dirty="0" err="1">
                <a:latin typeface="Consolas" panose="020B0609020204030204" pitchFamily="49" charset="0"/>
              </a:rPr>
              <a:t>class</a:t>
            </a:r>
            <a:r>
              <a:rPr lang="pt-BR" sz="1836" dirty="0">
                <a:latin typeface="Consolas" panose="020B0609020204030204" pitchFamily="49" charset="0"/>
              </a:rPr>
              <a:t> </a:t>
            </a:r>
            <a:r>
              <a:rPr lang="pt-BR" sz="1836" dirty="0" err="1">
                <a:latin typeface="Consolas" panose="020B0609020204030204" pitchFamily="49" charset="0"/>
              </a:rPr>
              <a:t>VendaDeProduto</a:t>
            </a:r>
            <a:r>
              <a:rPr lang="pt-BR" sz="1836" dirty="0"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#logger;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set 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umLogger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      ...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this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.#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FF0000"/>
                </a:solidFill>
                <a:latin typeface="Consolas" panose="020B0609020204030204" pitchFamily="49" charset="0"/>
              </a:rPr>
              <a:t>umLogger</a:t>
            </a:r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FF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</a:t>
            </a:r>
            <a:r>
              <a:rPr lang="pt-BR" sz="1836" dirty="0" err="1">
                <a:latin typeface="Consolas" panose="020B0609020204030204" pitchFamily="49" charset="0"/>
              </a:rPr>
              <a:t>venderProduto</a:t>
            </a:r>
            <a:r>
              <a:rPr lang="pt-BR" sz="1836" dirty="0">
                <a:latin typeface="Consolas" panose="020B0609020204030204" pitchFamily="49" charset="0"/>
              </a:rPr>
              <a:t>(produto) {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	this.#logger.log(produto);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}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  ...</a:t>
            </a:r>
          </a:p>
          <a:p>
            <a:r>
              <a:rPr lang="pt-BR" sz="1836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8756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Dublês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60"/>
            <a:ext cx="11704320" cy="3893502"/>
          </a:xfrm>
        </p:spPr>
        <p:txBody>
          <a:bodyPr/>
          <a:lstStyle/>
          <a:p>
            <a:r>
              <a:rPr lang="pt-BR" dirty="0"/>
              <a:t>Um dublê é uma estrutura de código que toma o lugar de uma dependência real no momento da realização de um teste.</a:t>
            </a:r>
          </a:p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uma função necessita acessar a </a:t>
            </a:r>
            <a:r>
              <a:rPr lang="pt-BR" i="1" dirty="0"/>
              <a:t>web</a:t>
            </a:r>
            <a:r>
              <a:rPr lang="pt-BR" dirty="0"/>
              <a:t> para consultar dados;</a:t>
            </a:r>
          </a:p>
          <a:p>
            <a:pPr lvl="1"/>
            <a:r>
              <a:rPr lang="pt-BR" dirty="0"/>
              <a:t>um dublê “simula” o acesso à </a:t>
            </a:r>
            <a:r>
              <a:rPr lang="pt-BR" i="1" dirty="0"/>
              <a:t>web</a:t>
            </a:r>
            <a:r>
              <a:rPr lang="pt-BR" dirty="0"/>
              <a:t> sem realmente acessar qualquer tipo de conexão de rede.</a:t>
            </a:r>
          </a:p>
        </p:txBody>
      </p:sp>
    </p:spTree>
    <p:extLst>
      <p:ext uri="{BB962C8B-B14F-4D97-AF65-F5344CB8AC3E}">
        <p14:creationId xmlns:p14="http://schemas.microsoft.com/office/powerpoint/2010/main" val="71194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F30F60D-9DFE-EA9D-DB29-AABE97BD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 e Verificação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7E9A88-E32E-0CD4-A075-78124C28D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371600"/>
            <a:ext cx="11704320" cy="30531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Validação</a:t>
            </a:r>
            <a:r>
              <a:rPr lang="pt-BR" sz="2800" dirty="0"/>
              <a:t> – o processo de avaliar o software ao final de uma etapa de seu desenvolvimento para garantir adequação ao seu propósito (necessidades do seu usuário).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Verificação</a:t>
            </a:r>
            <a:r>
              <a:rPr lang="pt-BR" sz="2800" dirty="0"/>
              <a:t> – o processo de determinar se o produto de uma determinada fase de desenvolvimento do software está de acordo com seus requisitos (sua especificação).</a:t>
            </a:r>
          </a:p>
        </p:txBody>
      </p:sp>
    </p:spTree>
    <p:extLst>
      <p:ext uri="{BB962C8B-B14F-4D97-AF65-F5344CB8AC3E}">
        <p14:creationId xmlns:p14="http://schemas.microsoft.com/office/powerpoint/2010/main" val="153353206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8D392-6B8E-A1B1-A87C-5C46FCF1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Dublês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4BB29-EC2F-03AE-4E50-E9F0ED96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>
            <a:normAutofit/>
          </a:bodyPr>
          <a:lstStyle/>
          <a:p>
            <a:r>
              <a:rPr lang="pt-BR" dirty="0"/>
              <a:t>Terminologia envolve a diferenciação entre muitos termos:</a:t>
            </a:r>
          </a:p>
          <a:p>
            <a:pPr lvl="1"/>
            <a:r>
              <a:rPr lang="pt-BR" i="1" dirty="0"/>
              <a:t>Double</a:t>
            </a:r>
          </a:p>
          <a:p>
            <a:pPr lvl="1"/>
            <a:r>
              <a:rPr lang="pt-BR" i="1" dirty="0"/>
              <a:t>Spy</a:t>
            </a:r>
          </a:p>
          <a:p>
            <a:pPr lvl="1"/>
            <a:r>
              <a:rPr lang="pt-BR" i="1" dirty="0" err="1"/>
              <a:t>Stub</a:t>
            </a:r>
            <a:endParaRPr lang="pt-BR" i="1" dirty="0"/>
          </a:p>
          <a:p>
            <a:pPr lvl="1"/>
            <a:r>
              <a:rPr lang="pt-BR" i="1" dirty="0" err="1"/>
              <a:t>Mock</a:t>
            </a:r>
            <a:endParaRPr lang="pt-BR" i="1" dirty="0"/>
          </a:p>
          <a:p>
            <a:pPr lvl="1"/>
            <a:r>
              <a:rPr lang="pt-BR" dirty="0"/>
              <a:t>Etc.</a:t>
            </a:r>
          </a:p>
          <a:p>
            <a:r>
              <a:rPr lang="pt-BR" dirty="0"/>
              <a:t>Cuidado! Não existe consenso para a definição técnica de cada termo.</a:t>
            </a:r>
          </a:p>
          <a:p>
            <a:pPr lvl="1"/>
            <a:r>
              <a:rPr lang="pt-BR" dirty="0"/>
              <a:t>Não vamos entrar nesse nível de detalhe!</a:t>
            </a:r>
          </a:p>
          <a:p>
            <a:pPr lvl="1"/>
            <a:r>
              <a:rPr lang="pt-BR" dirty="0"/>
              <a:t>Vamos usar a API do </a:t>
            </a:r>
            <a:r>
              <a:rPr lang="pt-BR" dirty="0" err="1"/>
              <a:t>Jest</a:t>
            </a:r>
            <a:r>
              <a:rPr lang="pt-BR" dirty="0"/>
              <a:t> sem essa preocupação.</a:t>
            </a:r>
          </a:p>
          <a:p>
            <a:r>
              <a:rPr lang="pt-BR" dirty="0"/>
              <a:t>Saiba mais: </a:t>
            </a:r>
            <a:r>
              <a:rPr lang="pt-BR" dirty="0">
                <a:hlinkClick r:id="rId2"/>
              </a:rPr>
              <a:t>https://martinfowler.com/bliki/TestDouble.html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114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704C6-440D-FD38-7D73-1E0E89C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dublês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B9C81E-5124-DB47-DA04-FE9DBB6B0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>
            <a:normAutofit/>
          </a:bodyPr>
          <a:lstStyle/>
          <a:p>
            <a:r>
              <a:rPr lang="pt-BR" dirty="0"/>
              <a:t>Na API do </a:t>
            </a:r>
            <a:r>
              <a:rPr lang="pt-BR" dirty="0" err="1"/>
              <a:t>Jest</a:t>
            </a:r>
            <a:r>
              <a:rPr lang="pt-BR" dirty="0"/>
              <a:t>, são utilizados os termos </a:t>
            </a:r>
            <a:r>
              <a:rPr lang="pt-BR" i="1" dirty="0" err="1"/>
              <a:t>mock</a:t>
            </a:r>
            <a:r>
              <a:rPr lang="pt-BR" dirty="0"/>
              <a:t> e </a:t>
            </a:r>
            <a:r>
              <a:rPr lang="pt-BR" i="1" dirty="0" err="1"/>
              <a:t>spy</a:t>
            </a:r>
            <a:r>
              <a:rPr lang="pt-BR" dirty="0"/>
              <a:t> de forma intercambiável. As construções permitem:</a:t>
            </a:r>
          </a:p>
          <a:p>
            <a:pPr lvl="1"/>
            <a:r>
              <a:rPr lang="pt-BR" dirty="0"/>
              <a:t>Substituir a implementação de funções, métodos, classes e módulos por dublês;</a:t>
            </a:r>
          </a:p>
          <a:p>
            <a:pPr lvl="1"/>
            <a:r>
              <a:rPr lang="pt-BR" dirty="0"/>
              <a:t>Capturar chamadas de funções e métodos para observar se e quantas vezes foram chamados;</a:t>
            </a:r>
          </a:p>
          <a:p>
            <a:pPr lvl="1"/>
            <a:r>
              <a:rPr lang="pt-BR" dirty="0"/>
              <a:t>Capturar chamadas de funções e métodos para observar os parâmetros recebidos;</a:t>
            </a:r>
          </a:p>
          <a:p>
            <a:pPr lvl="1"/>
            <a:r>
              <a:rPr lang="pt-BR" dirty="0"/>
              <a:t>Etc.</a:t>
            </a:r>
            <a:endParaRPr lang="pt-BR" i="1" dirty="0"/>
          </a:p>
          <a:p>
            <a:r>
              <a:rPr lang="pt-BR" dirty="0"/>
              <a:t>Saiba mais:</a:t>
            </a:r>
          </a:p>
          <a:p>
            <a:pPr lvl="1"/>
            <a:r>
              <a:rPr lang="pt-BR" dirty="0">
                <a:hlinkClick r:id="rId2"/>
              </a:rPr>
              <a:t>https://jestjs.io/docs/jest-object</a:t>
            </a:r>
          </a:p>
          <a:p>
            <a:pPr lvl="1"/>
            <a:r>
              <a:rPr lang="pt-BR" dirty="0">
                <a:hlinkClick r:id="rId2"/>
              </a:rPr>
              <a:t>https://jestjs.io/docs/mock-function-api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456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828E8-B292-6C91-6B33-83CCF88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dublês para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9E564-9ACD-38EF-8102-2FFC492E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>
            <a:normAutofit/>
          </a:bodyPr>
          <a:lstStyle/>
          <a:p>
            <a:r>
              <a:rPr lang="pt-BR" i="1" dirty="0" err="1"/>
              <a:t>jest.fn</a:t>
            </a:r>
            <a:r>
              <a:rPr lang="pt-BR" i="1" dirty="0"/>
              <a:t>()</a:t>
            </a:r>
            <a:r>
              <a:rPr lang="pt-BR" dirty="0"/>
              <a:t> é responsável por criar dublês para funções.</a:t>
            </a:r>
          </a:p>
          <a:p>
            <a:pPr lvl="1"/>
            <a:r>
              <a:rPr lang="pt-BR" dirty="0"/>
              <a:t>Possui um parâmetro opcional que recebe uma implementação desejada para o dublê.</a:t>
            </a:r>
          </a:p>
          <a:p>
            <a:r>
              <a:rPr lang="pt-BR" dirty="0"/>
              <a:t>Dublês podem injetar valores para testes via métodos:</a:t>
            </a:r>
          </a:p>
          <a:p>
            <a:pPr lvl="1"/>
            <a:r>
              <a:rPr lang="pt-BR" i="1" dirty="0" err="1"/>
              <a:t>mockReturnValue</a:t>
            </a:r>
            <a:r>
              <a:rPr lang="pt-BR" i="1" dirty="0"/>
              <a:t>()</a:t>
            </a:r>
            <a:r>
              <a:rPr lang="pt-BR" dirty="0"/>
              <a:t> – valor a ser retornado pelo dublê sempre quando for chamado</a:t>
            </a:r>
            <a:endParaRPr lang="pt-BR" i="1" dirty="0"/>
          </a:p>
          <a:p>
            <a:pPr lvl="1"/>
            <a:r>
              <a:rPr lang="pt-BR" i="1" dirty="0" err="1"/>
              <a:t>mockResolvedValue</a:t>
            </a:r>
            <a:r>
              <a:rPr lang="pt-BR" i="1" dirty="0"/>
              <a:t>()</a:t>
            </a:r>
            <a:r>
              <a:rPr lang="pt-BR" dirty="0"/>
              <a:t> – valor assíncrono a ser retornado pelo dublê sempre quando for chamado</a:t>
            </a:r>
            <a:endParaRPr lang="pt-BR" i="1" dirty="0"/>
          </a:p>
          <a:p>
            <a:pPr lvl="1"/>
            <a:r>
              <a:rPr lang="pt-BR" i="1" dirty="0" err="1"/>
              <a:t>mockRejectedValue</a:t>
            </a:r>
            <a:r>
              <a:rPr lang="pt-BR" i="1" dirty="0"/>
              <a:t>()</a:t>
            </a:r>
            <a:r>
              <a:rPr lang="pt-BR" dirty="0"/>
              <a:t> – valor rejeitado assíncrono a ser retornado pelo dublê sempre quando for chamado</a:t>
            </a:r>
          </a:p>
          <a:p>
            <a:pPr lvl="1"/>
            <a:r>
              <a:rPr lang="pt-B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89576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828E8-B292-6C91-6B33-83CCF88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dublês para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9E564-9ACD-38EF-8102-2FFC492E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>
            <a:normAutofit/>
          </a:bodyPr>
          <a:lstStyle/>
          <a:p>
            <a:r>
              <a:rPr lang="pt-BR" dirty="0"/>
              <a:t>Dublês possuem </a:t>
            </a:r>
            <a:r>
              <a:rPr lang="pt-BR" i="1" dirty="0" err="1"/>
              <a:t>matchers</a:t>
            </a:r>
            <a:r>
              <a:rPr lang="pt-BR" dirty="0"/>
              <a:t> customizados para observar o que aconteceu com a função chamada:</a:t>
            </a:r>
          </a:p>
          <a:p>
            <a:pPr lvl="1"/>
            <a:r>
              <a:rPr lang="pt-BR" i="1" dirty="0" err="1"/>
              <a:t>toHaveBeenCalled</a:t>
            </a:r>
            <a:r>
              <a:rPr lang="pt-BR" i="1" dirty="0"/>
              <a:t>()</a:t>
            </a:r>
            <a:r>
              <a:rPr lang="pt-BR" dirty="0"/>
              <a:t> – verificar se uma função dublê foi chamada</a:t>
            </a:r>
          </a:p>
          <a:p>
            <a:pPr lvl="1"/>
            <a:r>
              <a:rPr lang="pt-BR" i="1" dirty="0" err="1"/>
              <a:t>toHaveBeenCalledTimes</a:t>
            </a:r>
            <a:r>
              <a:rPr lang="pt-BR" i="1" dirty="0"/>
              <a:t>()</a:t>
            </a:r>
            <a:r>
              <a:rPr lang="pt-BR" dirty="0"/>
              <a:t> – verificar se uma função dublê foi chamada um determinado número de vezes</a:t>
            </a:r>
          </a:p>
          <a:p>
            <a:pPr lvl="1"/>
            <a:r>
              <a:rPr lang="pt-BR" i="1" dirty="0" err="1"/>
              <a:t>toHaveBeenCalledWith</a:t>
            </a:r>
            <a:r>
              <a:rPr lang="pt-BR" i="1" dirty="0"/>
              <a:t>()</a:t>
            </a:r>
            <a:r>
              <a:rPr lang="pt-BR" dirty="0"/>
              <a:t> – verificar se uma função dublê foi chamada com argumentos específicos</a:t>
            </a:r>
          </a:p>
          <a:p>
            <a:pPr lvl="1"/>
            <a:r>
              <a:rPr lang="pt-B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74917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a ser testado: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31BF16-C821-009D-FC21-325B120BC3E3}"/>
              </a:ext>
            </a:extLst>
          </p:cNvPr>
          <p:cNvSpPr txBox="1"/>
          <p:nvPr/>
        </p:nvSpPr>
        <p:spPr>
          <a:xfrm>
            <a:off x="161074" y="2786729"/>
            <a:ext cx="12114327" cy="3482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valor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//Obs.: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//chamada a um serviço que não existe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//retornaria um objeto Moeda {</a:t>
            </a:r>
            <a:r>
              <a:rPr lang="pt-BR" sz="1836" dirty="0" err="1">
                <a:solidFill>
                  <a:srgbClr val="008000"/>
                </a:solidFill>
                <a:latin typeface="Consolas" panose="020B0609020204030204" pitchFamily="49" charset="0"/>
              </a:rPr>
              <a:t>codigo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, nome, </a:t>
            </a:r>
            <a:r>
              <a:rPr lang="pt-BR" sz="1836" dirty="0" err="1">
                <a:solidFill>
                  <a:srgbClr val="008000"/>
                </a:solidFill>
                <a:latin typeface="Consolas" panose="020B0609020204030204" pitchFamily="49" charset="0"/>
              </a:rPr>
              <a:t>cotacao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resposta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`http://servicobancocentral.com.br/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codigo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resposta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ok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resposta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json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valor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moeda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cotacao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`GET status: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resposta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status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C76C40-B514-AC75-BE81-AABE4B0ABA92}"/>
              </a:ext>
            </a:extLst>
          </p:cNvPr>
          <p:cNvSpPr/>
          <p:nvPr/>
        </p:nvSpPr>
        <p:spPr>
          <a:xfrm>
            <a:off x="3664680" y="3939775"/>
            <a:ext cx="8465809" cy="3330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86EC2881-AF3D-ADC8-6A27-73B40F647D61}"/>
              </a:ext>
            </a:extLst>
          </p:cNvPr>
          <p:cNvSpPr/>
          <p:nvPr/>
        </p:nvSpPr>
        <p:spPr>
          <a:xfrm>
            <a:off x="9355464" y="1592262"/>
            <a:ext cx="2775025" cy="1405392"/>
          </a:xfrm>
          <a:prstGeom prst="borderCallout1">
            <a:avLst>
              <a:gd name="adj1" fmla="val 48895"/>
              <a:gd name="adj2" fmla="val -103"/>
              <a:gd name="adj3" fmla="val 167435"/>
              <a:gd name="adj4" fmla="val -49389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 err="1"/>
              <a:t>Fetch</a:t>
            </a:r>
            <a:r>
              <a:rPr lang="pt-BR" sz="1836" dirty="0"/>
              <a:t> é uma dependência externa que deve ser substituída por um dublê nos testes unitários.</a:t>
            </a:r>
          </a:p>
        </p:txBody>
      </p:sp>
    </p:spTree>
    <p:extLst>
      <p:ext uri="{BB962C8B-B14F-4D97-AF65-F5344CB8AC3E}">
        <p14:creationId xmlns:p14="http://schemas.microsoft.com/office/powerpoint/2010/main" val="26788482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configuração do dublê da função </a:t>
            </a:r>
            <a:r>
              <a:rPr lang="pt-BR" sz="2856" i="1" dirty="0" err="1"/>
              <a:t>fetch</a:t>
            </a:r>
            <a:endParaRPr lang="pt-BR" sz="2856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5"/>
            <a:ext cx="9698757" cy="2975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moedaEsperada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codigo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'USD'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nome: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A31515"/>
                </a:solidFill>
                <a:latin typeface="Consolas" panose="020B0609020204030204" pitchFamily="49" charset="0"/>
              </a:rPr>
              <a:t>'Dólar dos Estados Unidos'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cotacao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>
                <a:solidFill>
                  <a:srgbClr val="098658"/>
                </a:solidFill>
                <a:latin typeface="Consolas" panose="020B0609020204030204" pitchFamily="49" charset="0"/>
              </a:rPr>
              <a:t>0.1865881</a:t>
            </a:r>
            <a:endParaRPr lang="pt-BR" sz="204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pt-BR" sz="2040" dirty="0" err="1">
                <a:solidFill>
                  <a:srgbClr val="001080"/>
                </a:solidFill>
                <a:latin typeface="Consolas" panose="020B0609020204030204" pitchFamily="49" charset="0"/>
              </a:rPr>
              <a:t>globalThis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jest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fn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mockResolvedValue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ok: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json</a:t>
            </a:r>
            <a:r>
              <a:rPr lang="pt-BR" sz="204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204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40" dirty="0" err="1">
                <a:solidFill>
                  <a:srgbClr val="267F99"/>
                </a:solidFill>
                <a:latin typeface="Consolas" panose="020B0609020204030204" pitchFamily="49" charset="0"/>
              </a:rPr>
              <a:t>Promise</a:t>
            </a:r>
            <a:r>
              <a:rPr lang="pt-BR" sz="204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2040" dirty="0" err="1">
                <a:solidFill>
                  <a:srgbClr val="795E26"/>
                </a:solidFill>
                <a:latin typeface="Consolas" panose="020B0609020204030204" pitchFamily="49" charset="0"/>
              </a:rPr>
              <a:t>resolve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2040" dirty="0" err="1">
                <a:solidFill>
                  <a:srgbClr val="0070C1"/>
                </a:solidFill>
                <a:latin typeface="Consolas" panose="020B0609020204030204" pitchFamily="49" charset="0"/>
              </a:rPr>
              <a:t>moedaEsperada</a:t>
            </a:r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204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3510916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sucesso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4"/>
            <a:ext cx="11238824" cy="211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'realiza a conversão de valor da moeda de BRL para USD'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valorParaConversao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toBeCloseTo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valorConvetidoEsperado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toHaveBeenCalledTimes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toHaveBeenCalledWith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`http://servicobancocentral.com.br/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codigo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9727878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falha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5"/>
            <a:ext cx="11238824" cy="239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'gera uma exceção em caso de falha de rede'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mockRejectedValueOnce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TypeError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error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valorParaConversao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rejects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toBeInstanceOf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TypeError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toHaveBeenCalledTimes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toHaveBeenCalledWith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`http://servicobancocentral.com.br/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codigo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CE0BE4-5D88-BEAF-D8C8-6FB7BABE25E3}"/>
              </a:ext>
            </a:extLst>
          </p:cNvPr>
          <p:cNvSpPr/>
          <p:nvPr/>
        </p:nvSpPr>
        <p:spPr>
          <a:xfrm>
            <a:off x="1129082" y="3245082"/>
            <a:ext cx="6875059" cy="3425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4AD89B73-35AF-A908-DFC0-DA8DF883C3BB}"/>
              </a:ext>
            </a:extLst>
          </p:cNvPr>
          <p:cNvSpPr/>
          <p:nvPr/>
        </p:nvSpPr>
        <p:spPr>
          <a:xfrm>
            <a:off x="8951530" y="1552603"/>
            <a:ext cx="2775025" cy="1140526"/>
          </a:xfrm>
          <a:prstGeom prst="borderCallout1">
            <a:avLst>
              <a:gd name="adj1" fmla="val 48895"/>
              <a:gd name="adj2" fmla="val -103"/>
              <a:gd name="adj3" fmla="val 164385"/>
              <a:gd name="adj4" fmla="val -34218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Substitui o resultado do dublê padrão por um novo somente para o teste atual. </a:t>
            </a:r>
          </a:p>
        </p:txBody>
      </p:sp>
    </p:spTree>
    <p:extLst>
      <p:ext uri="{BB962C8B-B14F-4D97-AF65-F5344CB8AC3E}">
        <p14:creationId xmlns:p14="http://schemas.microsoft.com/office/powerpoint/2010/main" val="4084371322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2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falha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BB0817-B24C-484C-0520-23DDBEE159FF}"/>
              </a:ext>
            </a:extLst>
          </p:cNvPr>
          <p:cNvSpPr txBox="1"/>
          <p:nvPr/>
        </p:nvSpPr>
        <p:spPr>
          <a:xfrm>
            <a:off x="598825" y="2941665"/>
            <a:ext cx="11364122" cy="3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'gera uma exceção com código de moeda inválido'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mockResolvedValueOnce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ok: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status: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404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'ZZZ'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valorParaConversao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rejects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toBeInstanceOf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toHaveBeenCalledTimes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toHaveBeenCalledWith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`http://servicobancocentral.com.br/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codigo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=ZZZ`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CE0BE4-5D88-BEAF-D8C8-6FB7BABE25E3}"/>
              </a:ext>
            </a:extLst>
          </p:cNvPr>
          <p:cNvSpPr/>
          <p:nvPr/>
        </p:nvSpPr>
        <p:spPr>
          <a:xfrm>
            <a:off x="1129082" y="3245082"/>
            <a:ext cx="3963053" cy="117050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4AD89B73-35AF-A908-DFC0-DA8DF883C3BB}"/>
              </a:ext>
            </a:extLst>
          </p:cNvPr>
          <p:cNvSpPr/>
          <p:nvPr/>
        </p:nvSpPr>
        <p:spPr>
          <a:xfrm>
            <a:off x="8951530" y="1552603"/>
            <a:ext cx="2775025" cy="1140526"/>
          </a:xfrm>
          <a:prstGeom prst="borderCallout1">
            <a:avLst>
              <a:gd name="adj1" fmla="val 48895"/>
              <a:gd name="adj2" fmla="val -103"/>
              <a:gd name="adj3" fmla="val 197760"/>
              <a:gd name="adj4" fmla="val -139154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Substitui o resultado do dublê padrão por um novo somente para o teste atual. </a:t>
            </a:r>
          </a:p>
        </p:txBody>
      </p:sp>
    </p:spTree>
    <p:extLst>
      <p:ext uri="{BB962C8B-B14F-4D97-AF65-F5344CB8AC3E}">
        <p14:creationId xmlns:p14="http://schemas.microsoft.com/office/powerpoint/2010/main" val="333152313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828E8-B292-6C91-6B33-83CCF88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Jest</a:t>
            </a:r>
            <a:r>
              <a:rPr lang="pt-BR" dirty="0"/>
              <a:t>: dublês para módulos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F9E564-9ACD-38EF-8102-2FFC492E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80159"/>
            <a:ext cx="11704320" cy="5348605"/>
          </a:xfrm>
        </p:spPr>
        <p:txBody>
          <a:bodyPr/>
          <a:lstStyle/>
          <a:p>
            <a:r>
              <a:rPr lang="pt-BR" i="1" dirty="0" err="1"/>
              <a:t>jest.mock</a:t>
            </a:r>
            <a:r>
              <a:rPr lang="pt-BR" i="1" dirty="0"/>
              <a:t>()</a:t>
            </a:r>
            <a:r>
              <a:rPr lang="pt-BR" dirty="0"/>
              <a:t> é responsável por criar dublês para módulos.</a:t>
            </a:r>
          </a:p>
          <a:p>
            <a:r>
              <a:rPr lang="pt-BR" dirty="0"/>
              <a:t>IMPORTANTE:</a:t>
            </a:r>
          </a:p>
          <a:p>
            <a:pPr lvl="1"/>
            <a:r>
              <a:rPr lang="pt-BR" i="1" dirty="0" err="1"/>
              <a:t>jest.unstable_mockModule</a:t>
            </a:r>
            <a:r>
              <a:rPr lang="pt-BR" i="1" dirty="0"/>
              <a:t>()</a:t>
            </a:r>
            <a:r>
              <a:rPr lang="pt-BR" dirty="0"/>
              <a:t> deve ser utilizado para a criação de dublês de módulos </a:t>
            </a:r>
            <a:r>
              <a:rPr lang="pt-BR" dirty="0" err="1"/>
              <a:t>EcmaScript</a:t>
            </a:r>
            <a:r>
              <a:rPr lang="pt-BR" dirty="0"/>
              <a:t> enquanto a API não for estabilizada em um versão final.</a:t>
            </a:r>
          </a:p>
          <a:p>
            <a:pPr lvl="1"/>
            <a:r>
              <a:rPr lang="pt-BR" dirty="0"/>
              <a:t>Módulo dublê deve ser carregado via importação dinâmica </a:t>
            </a:r>
            <a:r>
              <a:rPr lang="pt-BR" i="1" dirty="0" err="1"/>
              <a:t>await</a:t>
            </a:r>
            <a:r>
              <a:rPr lang="pt-BR" i="1" dirty="0"/>
              <a:t> </a:t>
            </a:r>
            <a:r>
              <a:rPr lang="pt-BR" i="1" dirty="0" err="1"/>
              <a:t>import</a:t>
            </a:r>
            <a:r>
              <a:rPr lang="pt-BR" i="1" dirty="0"/>
              <a:t>()</a:t>
            </a:r>
            <a:r>
              <a:rPr lang="pt-BR" dirty="0"/>
              <a:t>.</a:t>
            </a:r>
          </a:p>
          <a:p>
            <a:r>
              <a:rPr lang="pt-BR" dirty="0"/>
              <a:t>Serão criados dublês padrão para cada unidade presente no módulo alvo.</a:t>
            </a:r>
          </a:p>
          <a:p>
            <a:pPr lvl="1"/>
            <a:r>
              <a:rPr lang="pt-BR" dirty="0" err="1"/>
              <a:t>Jest</a:t>
            </a:r>
            <a:r>
              <a:rPr lang="pt-BR" dirty="0"/>
              <a:t> permite também que sejam criados dublês para um subconjunto do módulo, enquanto o restante mantém sua implementação original.</a:t>
            </a:r>
          </a:p>
        </p:txBody>
      </p:sp>
    </p:spTree>
    <p:extLst>
      <p:ext uri="{BB962C8B-B14F-4D97-AF65-F5344CB8AC3E}">
        <p14:creationId xmlns:p14="http://schemas.microsoft.com/office/powerpoint/2010/main" val="114938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23921-8CEC-531E-94E8-767B36C5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BC6B9E-61DF-D50B-27E9-E8EC501A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“Estamos construindo o produto correto?”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CE6EAB-F2CC-7F34-4C1C-B95D0E31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32" y="2666005"/>
            <a:ext cx="3625491" cy="39859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586D9A2-9D15-4FB6-7DAF-BA905F77E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31" y="2834151"/>
            <a:ext cx="4025878" cy="36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120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F8984C9-4E5C-9BF3-ECC3-461B9C4A9FC4}"/>
              </a:ext>
            </a:extLst>
          </p:cNvPr>
          <p:cNvSpPr txBox="1"/>
          <p:nvPr/>
        </p:nvSpPr>
        <p:spPr>
          <a:xfrm>
            <a:off x="598826" y="2817792"/>
            <a:ext cx="10774107" cy="3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buscarPorCodigo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moedasrepositorio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267F99"/>
                </a:solidFill>
                <a:latin typeface="Consolas" panose="020B0609020204030204" pitchFamily="49" charset="0"/>
              </a:rPr>
              <a:t>Conversor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valor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buscarPorCodigo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'Código de moeda inexistente'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valor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moeda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001080"/>
                </a:solidFill>
                <a:latin typeface="Consolas" panose="020B0609020204030204" pitchFamily="49" charset="0"/>
              </a:rPr>
              <a:t>cotacao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3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a ser testado: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C76C40-B514-AC75-BE81-AABE4B0ABA92}"/>
              </a:ext>
            </a:extLst>
          </p:cNvPr>
          <p:cNvSpPr/>
          <p:nvPr/>
        </p:nvSpPr>
        <p:spPr>
          <a:xfrm>
            <a:off x="3413503" y="3977839"/>
            <a:ext cx="4733382" cy="3119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86EC2881-AF3D-ADC8-6A27-73B40F647D61}"/>
              </a:ext>
            </a:extLst>
          </p:cNvPr>
          <p:cNvSpPr/>
          <p:nvPr/>
        </p:nvSpPr>
        <p:spPr>
          <a:xfrm>
            <a:off x="9231751" y="2491244"/>
            <a:ext cx="2775025" cy="818407"/>
          </a:xfrm>
          <a:prstGeom prst="borderCallout1">
            <a:avLst>
              <a:gd name="adj1" fmla="val 48895"/>
              <a:gd name="adj2" fmla="val -103"/>
              <a:gd name="adj3" fmla="val 180832"/>
              <a:gd name="adj4" fmla="val -53079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836" dirty="0"/>
              <a:t>Dependência de um módulo externo.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BCFF9C-DB63-B4BE-F2F9-61EEC5B1ED58}"/>
              </a:ext>
            </a:extLst>
          </p:cNvPr>
          <p:cNvSpPr/>
          <p:nvPr/>
        </p:nvSpPr>
        <p:spPr>
          <a:xfrm>
            <a:off x="598826" y="2846458"/>
            <a:ext cx="7091275" cy="3119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36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6166140-7063-0607-C23A-DD042F3126BE}"/>
              </a:ext>
            </a:extLst>
          </p:cNvPr>
          <p:cNvCxnSpPr/>
          <p:nvPr/>
        </p:nvCxnSpPr>
        <p:spPr>
          <a:xfrm flipV="1">
            <a:off x="7718651" y="2664580"/>
            <a:ext cx="1513101" cy="3521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6074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3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configuração do dublê do módulo </a:t>
            </a:r>
            <a:r>
              <a:rPr lang="pt-BR" sz="2856" i="1" dirty="0" err="1"/>
              <a:t>moedasrepositorio</a:t>
            </a:r>
            <a:endParaRPr lang="pt-BR" sz="2856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C4374F-3235-0E00-7957-CF6CF71FF381}"/>
              </a:ext>
            </a:extLst>
          </p:cNvPr>
          <p:cNvSpPr txBox="1"/>
          <p:nvPr/>
        </p:nvSpPr>
        <p:spPr>
          <a:xfrm>
            <a:off x="598826" y="3061574"/>
            <a:ext cx="10717801" cy="383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'realiza a conversão de valor da moeda de BRL para USD'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//Dublê para o método de busca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mockBuscarPorCodigo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jest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fn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moedaEsperada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//Dublê para o módulo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jest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unstable_mockModule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moedasrepositorio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buscarPorCodigo</a:t>
            </a:r>
            <a:r>
              <a:rPr lang="pt-BR" sz="1836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mockBuscarPorCodigo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pt-BR" sz="1836" dirty="0" err="1">
                <a:solidFill>
                  <a:srgbClr val="A31515"/>
                </a:solidFill>
                <a:latin typeface="Consolas" panose="020B0609020204030204" pitchFamily="49" charset="0"/>
              </a:rPr>
              <a:t>moedasrepositorio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pt-BR" sz="1836" dirty="0">
                <a:solidFill>
                  <a:srgbClr val="267F99"/>
                </a:solidFill>
                <a:latin typeface="Consolas" panose="020B0609020204030204" pitchFamily="49" charset="0"/>
              </a:rPr>
              <a:t>Conversor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}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'./conversor’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0896720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1E8F-6C0D-3907-9572-E8E01C8C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Exemplo </a:t>
            </a:r>
            <a:r>
              <a:rPr lang="pt-BR" dirty="0"/>
              <a:t>3</a:t>
            </a:r>
            <a:endParaRPr lang="en-BR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441B8AD-7687-CE43-8503-159136D58834}"/>
              </a:ext>
            </a:extLst>
          </p:cNvPr>
          <p:cNvSpPr txBox="1">
            <a:spLocks/>
          </p:cNvSpPr>
          <p:nvPr/>
        </p:nvSpPr>
        <p:spPr>
          <a:xfrm>
            <a:off x="598826" y="2137943"/>
            <a:ext cx="10618093" cy="4208213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56" dirty="0"/>
              <a:t>Código do teste: </a:t>
            </a:r>
            <a:r>
              <a:rPr lang="pt-BR" sz="2856" i="1" dirty="0" err="1"/>
              <a:t>promise</a:t>
            </a:r>
            <a:r>
              <a:rPr lang="pt-BR" sz="2856" dirty="0"/>
              <a:t> decidida com sucesso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3C8EFC-557F-1172-D8CD-02F289440402}"/>
              </a:ext>
            </a:extLst>
          </p:cNvPr>
          <p:cNvSpPr txBox="1"/>
          <p:nvPr/>
        </p:nvSpPr>
        <p:spPr>
          <a:xfrm>
            <a:off x="598825" y="2847727"/>
            <a:ext cx="10717009" cy="326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36" dirty="0">
                <a:solidFill>
                  <a:srgbClr val="795E26"/>
                </a:solidFill>
                <a:latin typeface="Consolas" panose="020B0609020204030204" pitchFamily="49" charset="0"/>
              </a:rPr>
              <a:t>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A31515"/>
                </a:solidFill>
                <a:latin typeface="Consolas" panose="020B0609020204030204" pitchFamily="49" charset="0"/>
              </a:rPr>
              <a:t>'realiza a conversão de valor da moeda de BRL para USD'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    //Conversor a ser testado com o dublê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conversorComMock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267F99"/>
                </a:solidFill>
                <a:latin typeface="Consolas" panose="020B0609020204030204" pitchFamily="49" charset="0"/>
              </a:rPr>
              <a:t>Conversor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pt-BR" sz="1836" dirty="0">
                <a:solidFill>
                  <a:srgbClr val="008000"/>
                </a:solidFill>
                <a:latin typeface="Consolas" panose="020B0609020204030204" pitchFamily="49" charset="0"/>
              </a:rPr>
              <a:t>    //Realizar a ação do teste</a:t>
            </a:r>
            <a:endParaRPr lang="pt-BR" sz="183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36" dirty="0" err="1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conversorComMock</a:t>
            </a:r>
            <a:r>
              <a:rPr lang="pt-BR" sz="1836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converterRealPara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valorParaConversao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070C1"/>
                </a:solidFill>
                <a:latin typeface="Consolas" panose="020B0609020204030204" pitchFamily="49" charset="0"/>
              </a:rPr>
              <a:t>resultado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toBeCloseTo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valorConvetidoEsperado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mockBuscarPorCodigo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toHaveBeenCalledTimes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expect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267F99"/>
                </a:solidFill>
                <a:latin typeface="Consolas" panose="020B0609020204030204" pitchFamily="49" charset="0"/>
              </a:rPr>
              <a:t>mockBuscarPorCodigo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pt-BR" sz="1836" dirty="0" err="1">
                <a:solidFill>
                  <a:srgbClr val="795E26"/>
                </a:solidFill>
                <a:latin typeface="Consolas" panose="020B0609020204030204" pitchFamily="49" charset="0"/>
              </a:rPr>
              <a:t>toHaveBeenCalledWith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836" dirty="0" err="1">
                <a:solidFill>
                  <a:srgbClr val="0070C1"/>
                </a:solidFill>
                <a:latin typeface="Consolas" panose="020B0609020204030204" pitchFamily="49" charset="0"/>
              </a:rPr>
              <a:t>codigoMoeda</a:t>
            </a:r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836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85973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120AE-E3D1-65FD-6F50-CCA72047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8DEA5B-FA9B-08BA-2966-5EF4FA3D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“Estamos construindo o produto corretamente?”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19C80B-C79E-8D10-804B-3F09983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04" y="2918581"/>
            <a:ext cx="3732512" cy="36892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21E8A5-9813-51E3-084E-38731D25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461" y="2821460"/>
            <a:ext cx="4334802" cy="3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7975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2.xml><?xml version="1.0" encoding="utf-8"?>
<a:theme xmlns:a="http://schemas.openxmlformats.org/drawingml/2006/main" name="1_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Brand_template_16-9_Consumer_GREEN_1</Template>
  <TotalTime>0</TotalTime>
  <Words>5346</Words>
  <Application>Microsoft Office PowerPoint</Application>
  <PresentationFormat>Personalizar</PresentationFormat>
  <Paragraphs>773</Paragraphs>
  <Slides>82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92" baseType="lpstr">
      <vt:lpstr>Arial</vt:lpstr>
      <vt:lpstr>Bookman Old Style</vt:lpstr>
      <vt:lpstr>Consolas</vt:lpstr>
      <vt:lpstr>Segoe UI</vt:lpstr>
      <vt:lpstr>Segoe UI Light</vt:lpstr>
      <vt:lpstr>Times New Roman</vt:lpstr>
      <vt:lpstr>Wingdings</vt:lpstr>
      <vt:lpstr>WHITE TEMPLATE</vt:lpstr>
      <vt:lpstr>1_WHITE TEMPLATE</vt:lpstr>
      <vt:lpstr>CorelDRAW</vt:lpstr>
      <vt:lpstr>DBStart</vt:lpstr>
      <vt:lpstr>Teste de Software</vt:lpstr>
      <vt:lpstr>Software e qualidade</vt:lpstr>
      <vt:lpstr>Software e qualidade</vt:lpstr>
      <vt:lpstr>Software e qualidade</vt:lpstr>
      <vt:lpstr>Software e qualidade</vt:lpstr>
      <vt:lpstr>Validação e Verificação</vt:lpstr>
      <vt:lpstr>Validação</vt:lpstr>
      <vt:lpstr>Verificação</vt:lpstr>
      <vt:lpstr>Técnicas de V&amp;V</vt:lpstr>
      <vt:lpstr>Técnicas de V&amp;V</vt:lpstr>
      <vt:lpstr>Terminologia</vt:lpstr>
      <vt:lpstr>Terminologia</vt:lpstr>
      <vt:lpstr>Terminologia</vt:lpstr>
      <vt:lpstr>Terminologia</vt:lpstr>
      <vt:lpstr>Exemplo 1</vt:lpstr>
      <vt:lpstr>Exemplo 2</vt:lpstr>
      <vt:lpstr>Exemplo 2</vt:lpstr>
      <vt:lpstr>Teste de software</vt:lpstr>
      <vt:lpstr>Categorias de testes</vt:lpstr>
      <vt:lpstr>Categorias de testes</vt:lpstr>
      <vt:lpstr>Categorias de testes</vt:lpstr>
      <vt:lpstr>Categorias de testes</vt:lpstr>
      <vt:lpstr>Níveis de testes</vt:lpstr>
      <vt:lpstr>Níveis de testes</vt:lpstr>
      <vt:lpstr>Níveis de testes</vt:lpstr>
      <vt:lpstr>Níveis de testes</vt:lpstr>
      <vt:lpstr>Testes em Javascript</vt:lpstr>
      <vt:lpstr>JEST</vt:lpstr>
      <vt:lpstr>JEST</vt:lpstr>
      <vt:lpstr>JEST</vt:lpstr>
      <vt:lpstr>Exemplo 1</vt:lpstr>
      <vt:lpstr>Jest: estrutura geral</vt:lpstr>
      <vt:lpstr>Jest: estrutura geral</vt:lpstr>
      <vt:lpstr>Jest: estrutura geral</vt:lpstr>
      <vt:lpstr>Jest: estrutura geral</vt:lpstr>
      <vt:lpstr>Jest: describe()</vt:lpstr>
      <vt:lpstr>Jest: it()/test()</vt:lpstr>
      <vt:lpstr>Jest: estrutura de um teste</vt:lpstr>
      <vt:lpstr>Jest: estrutura de um teste</vt:lpstr>
      <vt:lpstr>Jest: estrutura de um teste</vt:lpstr>
      <vt:lpstr>Jest: estrutura de um teste</vt:lpstr>
      <vt:lpstr>Jest: estrutura de um teste</vt:lpstr>
      <vt:lpstr>Jest: expectations</vt:lpstr>
      <vt:lpstr>Jest: matchers</vt:lpstr>
      <vt:lpstr>Exemplo 2</vt:lpstr>
      <vt:lpstr>Exemplo 2</vt:lpstr>
      <vt:lpstr>Jest: describe()</vt:lpstr>
      <vt:lpstr>Exemplo 3</vt:lpstr>
      <vt:lpstr>Exemplo 3</vt:lpstr>
      <vt:lpstr>Jest: it()/test()</vt:lpstr>
      <vt:lpstr>Exemplo 4</vt:lpstr>
      <vt:lpstr>Exemplo 4</vt:lpstr>
      <vt:lpstr>Jest: before..., after...</vt:lpstr>
      <vt:lpstr>Exemplo 5</vt:lpstr>
      <vt:lpstr>Exemplo 5</vt:lpstr>
      <vt:lpstr>Exemplo 5</vt:lpstr>
      <vt:lpstr>Jest: teste assíncrono</vt:lpstr>
      <vt:lpstr>Exemplo 1</vt:lpstr>
      <vt:lpstr>Exemplo 1</vt:lpstr>
      <vt:lpstr>Exemplo 1</vt:lpstr>
      <vt:lpstr>Teste unitário X dependências</vt:lpstr>
      <vt:lpstr>Teste unitário X dependências</vt:lpstr>
      <vt:lpstr>Injeção de dependências</vt:lpstr>
      <vt:lpstr>Injeção de dependências</vt:lpstr>
      <vt:lpstr>Injeção de dependências</vt:lpstr>
      <vt:lpstr>Injeção de dependências</vt:lpstr>
      <vt:lpstr>Injeção de dependências</vt:lpstr>
      <vt:lpstr>Dublês</vt:lpstr>
      <vt:lpstr>Dublês</vt:lpstr>
      <vt:lpstr>Jest: dublês</vt:lpstr>
      <vt:lpstr>Jest: dublês para funções</vt:lpstr>
      <vt:lpstr>Jest: dublês para funções</vt:lpstr>
      <vt:lpstr>Exemplo 2</vt:lpstr>
      <vt:lpstr>Exemplo 2</vt:lpstr>
      <vt:lpstr>Exemplo 2</vt:lpstr>
      <vt:lpstr>Exemplo 2</vt:lpstr>
      <vt:lpstr>Exemplo 2</vt:lpstr>
      <vt:lpstr>Jest: dublês para módulos</vt:lpstr>
      <vt:lpstr>Exemplo 3</vt:lpstr>
      <vt:lpstr>Exemplo 3</vt:lpstr>
      <vt:lpstr>Exemplo 3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2015-08-13T21:28:35Z</dcterms:created>
  <dcterms:modified xsi:type="dcterms:W3CDTF">2023-11-06T14:46:47Z</dcterms:modified>
</cp:coreProperties>
</file>